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embeddings/oleObject1.bin" ContentType="application/vnd.openxmlformats-officedocument.oleObject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embeddings/oleObject2.bin" ContentType="application/vnd.openxmlformats-officedocument.oleObject"/>
  <Override PartName="/ppt/embeddings/Microsoft_Equation1.bin" ContentType="application/vnd.openxmlformats-officedocument.oleObject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1.xml" ContentType="application/vnd.openxmlformats-officedocument.drawingml.chart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256" r:id="rId2"/>
    <p:sldId id="277" r:id="rId3"/>
    <p:sldId id="278" r:id="rId4"/>
    <p:sldId id="281" r:id="rId5"/>
    <p:sldId id="282" r:id="rId6"/>
    <p:sldId id="283" r:id="rId7"/>
    <p:sldId id="280" r:id="rId8"/>
    <p:sldId id="279" r:id="rId9"/>
    <p:sldId id="284" r:id="rId10"/>
    <p:sldId id="285" r:id="rId11"/>
    <p:sldId id="276" r:id="rId12"/>
    <p:sldId id="309" r:id="rId13"/>
    <p:sldId id="310" r:id="rId14"/>
    <p:sldId id="378" r:id="rId15"/>
    <p:sldId id="298" r:id="rId16"/>
    <p:sldId id="288" r:id="rId17"/>
    <p:sldId id="359" r:id="rId18"/>
    <p:sldId id="363" r:id="rId19"/>
    <p:sldId id="364" r:id="rId20"/>
    <p:sldId id="365" r:id="rId21"/>
    <p:sldId id="312" r:id="rId22"/>
    <p:sldId id="316" r:id="rId23"/>
    <p:sldId id="315" r:id="rId24"/>
    <p:sldId id="308" r:id="rId25"/>
    <p:sldId id="303" r:id="rId26"/>
    <p:sldId id="311" r:id="rId27"/>
    <p:sldId id="317" r:id="rId28"/>
    <p:sldId id="318" r:id="rId29"/>
    <p:sldId id="319" r:id="rId30"/>
    <p:sldId id="369" r:id="rId31"/>
    <p:sldId id="370" r:id="rId32"/>
    <p:sldId id="371" r:id="rId33"/>
    <p:sldId id="372" r:id="rId34"/>
    <p:sldId id="373" r:id="rId35"/>
    <p:sldId id="374" r:id="rId36"/>
    <p:sldId id="334" r:id="rId37"/>
    <p:sldId id="337" r:id="rId38"/>
    <p:sldId id="338" r:id="rId39"/>
    <p:sldId id="335" r:id="rId40"/>
    <p:sldId id="341" r:id="rId41"/>
    <p:sldId id="342" r:id="rId42"/>
    <p:sldId id="343" r:id="rId43"/>
    <p:sldId id="380" r:id="rId44"/>
    <p:sldId id="345" r:id="rId45"/>
    <p:sldId id="344" r:id="rId46"/>
    <p:sldId id="339" r:id="rId47"/>
    <p:sldId id="340" r:id="rId48"/>
    <p:sldId id="346" r:id="rId49"/>
    <p:sldId id="347" r:id="rId50"/>
    <p:sldId id="348" r:id="rId51"/>
    <p:sldId id="349" r:id="rId52"/>
    <p:sldId id="351" r:id="rId53"/>
    <p:sldId id="352" r:id="rId54"/>
    <p:sldId id="353" r:id="rId55"/>
    <p:sldId id="354" r:id="rId56"/>
    <p:sldId id="358" r:id="rId57"/>
    <p:sldId id="356" r:id="rId58"/>
    <p:sldId id="367" r:id="rId59"/>
    <p:sldId id="368" r:id="rId60"/>
    <p:sldId id="381" r:id="rId61"/>
    <p:sldId id="292" r:id="rId62"/>
    <p:sldId id="293" r:id="rId63"/>
    <p:sldId id="295" r:id="rId64"/>
    <p:sldId id="296" r:id="rId65"/>
    <p:sldId id="326" r:id="rId66"/>
    <p:sldId id="301" r:id="rId67"/>
    <p:sldId id="302" r:id="rId68"/>
    <p:sldId id="307" r:id="rId69"/>
    <p:sldId id="379" r:id="rId70"/>
    <p:sldId id="330" r:id="rId71"/>
    <p:sldId id="327" r:id="rId72"/>
    <p:sldId id="323" r:id="rId73"/>
    <p:sldId id="324" r:id="rId74"/>
    <p:sldId id="325" r:id="rId75"/>
    <p:sldId id="329" r:id="rId76"/>
    <p:sldId id="328" r:id="rId77"/>
    <p:sldId id="332" r:id="rId78"/>
    <p:sldId id="331" r:id="rId79"/>
    <p:sldId id="333" r:id="rId80"/>
    <p:sldId id="384" r:id="rId81"/>
    <p:sldId id="385" r:id="rId82"/>
    <p:sldId id="361" r:id="rId83"/>
    <p:sldId id="362" r:id="rId84"/>
    <p:sldId id="377" r:id="rId85"/>
    <p:sldId id="375" r:id="rId86"/>
    <p:sldId id="376" r:id="rId87"/>
    <p:sldId id="382" r:id="rId88"/>
    <p:sldId id="383" r:id="rId8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1" autoAdjust="0"/>
    <p:restoredTop sz="64682" autoAdjust="0"/>
  </p:normalViewPr>
  <p:slideViewPr>
    <p:cSldViewPr snapToGrid="0" snapToObjects="1">
      <p:cViewPr varScale="1">
        <p:scale>
          <a:sx n="57" d="100"/>
          <a:sy n="57" d="100"/>
        </p:scale>
        <p:origin x="-1904" y="-104"/>
      </p:cViewPr>
      <p:guideLst>
        <p:guide orient="horz" pos="2160"/>
        <p:guide pos="583"/>
      </p:guideLst>
    </p:cSldViewPr>
  </p:slideViewPr>
  <p:outlineViewPr>
    <p:cViewPr>
      <p:scale>
        <a:sx n="33" d="100"/>
        <a:sy n="33" d="100"/>
      </p:scale>
      <p:origin x="0" y="126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handoutMaster" Target="handoutMasters/handoutMaster1.xml"/><Relationship Id="rId92" Type="http://schemas.openxmlformats.org/officeDocument/2006/relationships/printerSettings" Target="printerSettings/printerSettings1.bin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Number of Days by User ID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Sheet2!$C$3</c:f>
              <c:strCache>
                <c:ptCount val="1"/>
                <c:pt idx="0">
                  <c:v>Number of Days</c:v>
                </c:pt>
              </c:strCache>
            </c:strRef>
          </c:tx>
          <c:invertIfNegative val="0"/>
          <c:cat>
            <c:numRef>
              <c:f>Sheet2!$B$4:$B$278</c:f>
              <c:numCache>
                <c:formatCode>General</c:formatCode>
                <c:ptCount val="275"/>
                <c:pt idx="0">
                  <c:v>51.0</c:v>
                </c:pt>
                <c:pt idx="1">
                  <c:v>201.0</c:v>
                </c:pt>
                <c:pt idx="2">
                  <c:v>246.0</c:v>
                </c:pt>
                <c:pt idx="3">
                  <c:v>275.0</c:v>
                </c:pt>
                <c:pt idx="4">
                  <c:v>224.0</c:v>
                </c:pt>
                <c:pt idx="5">
                  <c:v>162.0</c:v>
                </c:pt>
                <c:pt idx="6">
                  <c:v>114.0</c:v>
                </c:pt>
                <c:pt idx="7">
                  <c:v>219.0</c:v>
                </c:pt>
                <c:pt idx="8">
                  <c:v>254.0</c:v>
                </c:pt>
                <c:pt idx="9">
                  <c:v>113.0</c:v>
                </c:pt>
                <c:pt idx="10">
                  <c:v>159.0</c:v>
                </c:pt>
                <c:pt idx="11">
                  <c:v>237.0</c:v>
                </c:pt>
                <c:pt idx="12">
                  <c:v>189.0</c:v>
                </c:pt>
                <c:pt idx="13">
                  <c:v>175.0</c:v>
                </c:pt>
                <c:pt idx="14">
                  <c:v>130.0</c:v>
                </c:pt>
                <c:pt idx="15">
                  <c:v>242.0</c:v>
                </c:pt>
                <c:pt idx="16">
                  <c:v>27.0</c:v>
                </c:pt>
                <c:pt idx="17">
                  <c:v>53.0</c:v>
                </c:pt>
                <c:pt idx="18">
                  <c:v>148.0</c:v>
                </c:pt>
                <c:pt idx="19">
                  <c:v>168.0</c:v>
                </c:pt>
                <c:pt idx="20">
                  <c:v>11.0</c:v>
                </c:pt>
                <c:pt idx="21">
                  <c:v>250.0</c:v>
                </c:pt>
                <c:pt idx="22">
                  <c:v>229.0</c:v>
                </c:pt>
                <c:pt idx="23">
                  <c:v>143.0</c:v>
                </c:pt>
                <c:pt idx="24">
                  <c:v>147.0</c:v>
                </c:pt>
                <c:pt idx="25">
                  <c:v>230.0</c:v>
                </c:pt>
                <c:pt idx="26">
                  <c:v>97.0</c:v>
                </c:pt>
                <c:pt idx="27">
                  <c:v>206.0</c:v>
                </c:pt>
                <c:pt idx="28">
                  <c:v>178.0</c:v>
                </c:pt>
                <c:pt idx="29">
                  <c:v>259.0</c:v>
                </c:pt>
                <c:pt idx="30">
                  <c:v>266.0</c:v>
                </c:pt>
                <c:pt idx="31">
                  <c:v>192.0</c:v>
                </c:pt>
                <c:pt idx="32">
                  <c:v>169.0</c:v>
                </c:pt>
                <c:pt idx="33">
                  <c:v>137.0</c:v>
                </c:pt>
                <c:pt idx="34">
                  <c:v>74.0</c:v>
                </c:pt>
                <c:pt idx="35">
                  <c:v>165.0</c:v>
                </c:pt>
                <c:pt idx="36">
                  <c:v>25.0</c:v>
                </c:pt>
                <c:pt idx="37">
                  <c:v>226.0</c:v>
                </c:pt>
                <c:pt idx="38">
                  <c:v>15.0</c:v>
                </c:pt>
                <c:pt idx="39">
                  <c:v>72.0</c:v>
                </c:pt>
                <c:pt idx="40">
                  <c:v>76.0</c:v>
                </c:pt>
                <c:pt idx="41">
                  <c:v>139.0</c:v>
                </c:pt>
                <c:pt idx="42">
                  <c:v>155.0</c:v>
                </c:pt>
                <c:pt idx="43">
                  <c:v>199.0</c:v>
                </c:pt>
                <c:pt idx="44">
                  <c:v>87.0</c:v>
                </c:pt>
                <c:pt idx="45">
                  <c:v>245.0</c:v>
                </c:pt>
                <c:pt idx="46">
                  <c:v>37.0</c:v>
                </c:pt>
                <c:pt idx="47">
                  <c:v>71.0</c:v>
                </c:pt>
                <c:pt idx="48">
                  <c:v>95.0</c:v>
                </c:pt>
                <c:pt idx="49">
                  <c:v>88.0</c:v>
                </c:pt>
                <c:pt idx="50">
                  <c:v>86.0</c:v>
                </c:pt>
                <c:pt idx="51">
                  <c:v>102.0</c:v>
                </c:pt>
                <c:pt idx="52">
                  <c:v>104.0</c:v>
                </c:pt>
                <c:pt idx="53">
                  <c:v>196.0</c:v>
                </c:pt>
                <c:pt idx="54">
                  <c:v>188.0</c:v>
                </c:pt>
                <c:pt idx="55">
                  <c:v>153.0</c:v>
                </c:pt>
                <c:pt idx="56">
                  <c:v>20.0</c:v>
                </c:pt>
                <c:pt idx="57">
                  <c:v>4.0</c:v>
                </c:pt>
                <c:pt idx="58">
                  <c:v>161.0</c:v>
                </c:pt>
                <c:pt idx="59">
                  <c:v>216.0</c:v>
                </c:pt>
                <c:pt idx="60">
                  <c:v>150.0</c:v>
                </c:pt>
                <c:pt idx="61">
                  <c:v>239.0</c:v>
                </c:pt>
                <c:pt idx="62">
                  <c:v>200.0</c:v>
                </c:pt>
                <c:pt idx="63">
                  <c:v>260.0</c:v>
                </c:pt>
                <c:pt idx="64">
                  <c:v>105.0</c:v>
                </c:pt>
                <c:pt idx="65">
                  <c:v>251.0</c:v>
                </c:pt>
                <c:pt idx="66">
                  <c:v>160.0</c:v>
                </c:pt>
                <c:pt idx="67">
                  <c:v>36.0</c:v>
                </c:pt>
                <c:pt idx="68">
                  <c:v>96.0</c:v>
                </c:pt>
                <c:pt idx="69">
                  <c:v>213.0</c:v>
                </c:pt>
                <c:pt idx="70">
                  <c:v>223.0</c:v>
                </c:pt>
                <c:pt idx="71">
                  <c:v>215.0</c:v>
                </c:pt>
                <c:pt idx="72">
                  <c:v>241.0</c:v>
                </c:pt>
                <c:pt idx="73">
                  <c:v>228.0</c:v>
                </c:pt>
                <c:pt idx="74">
                  <c:v>146.0</c:v>
                </c:pt>
                <c:pt idx="75">
                  <c:v>267.0</c:v>
                </c:pt>
                <c:pt idx="76">
                  <c:v>262.0</c:v>
                </c:pt>
                <c:pt idx="77">
                  <c:v>79.0</c:v>
                </c:pt>
                <c:pt idx="78">
                  <c:v>222.0</c:v>
                </c:pt>
                <c:pt idx="79">
                  <c:v>117.0</c:v>
                </c:pt>
                <c:pt idx="80">
                  <c:v>140.0</c:v>
                </c:pt>
                <c:pt idx="81">
                  <c:v>125.0</c:v>
                </c:pt>
                <c:pt idx="82">
                  <c:v>100.0</c:v>
                </c:pt>
                <c:pt idx="83">
                  <c:v>180.0</c:v>
                </c:pt>
                <c:pt idx="84">
                  <c:v>170.0</c:v>
                </c:pt>
                <c:pt idx="85">
                  <c:v>133.0</c:v>
                </c:pt>
                <c:pt idx="86">
                  <c:v>182.0</c:v>
                </c:pt>
                <c:pt idx="87">
                  <c:v>191.0</c:v>
                </c:pt>
                <c:pt idx="88">
                  <c:v>122.0</c:v>
                </c:pt>
                <c:pt idx="89">
                  <c:v>154.0</c:v>
                </c:pt>
                <c:pt idx="90">
                  <c:v>45.0</c:v>
                </c:pt>
                <c:pt idx="91">
                  <c:v>198.0</c:v>
                </c:pt>
                <c:pt idx="92">
                  <c:v>210.0</c:v>
                </c:pt>
                <c:pt idx="93">
                  <c:v>205.0</c:v>
                </c:pt>
                <c:pt idx="94">
                  <c:v>167.0</c:v>
                </c:pt>
                <c:pt idx="95">
                  <c:v>217.0</c:v>
                </c:pt>
                <c:pt idx="96">
                  <c:v>67.0</c:v>
                </c:pt>
                <c:pt idx="97">
                  <c:v>268.0</c:v>
                </c:pt>
                <c:pt idx="98">
                  <c:v>274.0</c:v>
                </c:pt>
                <c:pt idx="99">
                  <c:v>90.0</c:v>
                </c:pt>
                <c:pt idx="100">
                  <c:v>89.0</c:v>
                </c:pt>
                <c:pt idx="101">
                  <c:v>46.0</c:v>
                </c:pt>
                <c:pt idx="102">
                  <c:v>58.0</c:v>
                </c:pt>
                <c:pt idx="103">
                  <c:v>261.0</c:v>
                </c:pt>
                <c:pt idx="104">
                  <c:v>273.0</c:v>
                </c:pt>
                <c:pt idx="105">
                  <c:v>184.0</c:v>
                </c:pt>
                <c:pt idx="106">
                  <c:v>221.0</c:v>
                </c:pt>
                <c:pt idx="107">
                  <c:v>31.0</c:v>
                </c:pt>
                <c:pt idx="108">
                  <c:v>98.0</c:v>
                </c:pt>
                <c:pt idx="109">
                  <c:v>111.0</c:v>
                </c:pt>
                <c:pt idx="110">
                  <c:v>243.0</c:v>
                </c:pt>
                <c:pt idx="111">
                  <c:v>120.0</c:v>
                </c:pt>
                <c:pt idx="112">
                  <c:v>5.0</c:v>
                </c:pt>
                <c:pt idx="113">
                  <c:v>145.0</c:v>
                </c:pt>
                <c:pt idx="114">
                  <c:v>174.0</c:v>
                </c:pt>
                <c:pt idx="115">
                  <c:v>50.0</c:v>
                </c:pt>
                <c:pt idx="116">
                  <c:v>52.0</c:v>
                </c:pt>
                <c:pt idx="117">
                  <c:v>26.0</c:v>
                </c:pt>
                <c:pt idx="118">
                  <c:v>83.0</c:v>
                </c:pt>
                <c:pt idx="119">
                  <c:v>14.0</c:v>
                </c:pt>
                <c:pt idx="120">
                  <c:v>60.0</c:v>
                </c:pt>
                <c:pt idx="121">
                  <c:v>23.0</c:v>
                </c:pt>
                <c:pt idx="122">
                  <c:v>56.0</c:v>
                </c:pt>
                <c:pt idx="123">
                  <c:v>214.0</c:v>
                </c:pt>
                <c:pt idx="124">
                  <c:v>183.0</c:v>
                </c:pt>
                <c:pt idx="125">
                  <c:v>93.0</c:v>
                </c:pt>
                <c:pt idx="126">
                  <c:v>7.0</c:v>
                </c:pt>
                <c:pt idx="127">
                  <c:v>75.0</c:v>
                </c:pt>
                <c:pt idx="128">
                  <c:v>69.0</c:v>
                </c:pt>
                <c:pt idx="129">
                  <c:v>136.0</c:v>
                </c:pt>
                <c:pt idx="130">
                  <c:v>244.0</c:v>
                </c:pt>
                <c:pt idx="131">
                  <c:v>203.0</c:v>
                </c:pt>
                <c:pt idx="132">
                  <c:v>247.0</c:v>
                </c:pt>
                <c:pt idx="133">
                  <c:v>54.0</c:v>
                </c:pt>
                <c:pt idx="134">
                  <c:v>131.0</c:v>
                </c:pt>
                <c:pt idx="135">
                  <c:v>252.0</c:v>
                </c:pt>
                <c:pt idx="136">
                  <c:v>126.0</c:v>
                </c:pt>
                <c:pt idx="137">
                  <c:v>179.0</c:v>
                </c:pt>
                <c:pt idx="138">
                  <c:v>44.0</c:v>
                </c:pt>
                <c:pt idx="139">
                  <c:v>63.0</c:v>
                </c:pt>
                <c:pt idx="140">
                  <c:v>38.0</c:v>
                </c:pt>
                <c:pt idx="141">
                  <c:v>185.0</c:v>
                </c:pt>
                <c:pt idx="142">
                  <c:v>132.0</c:v>
                </c:pt>
                <c:pt idx="143">
                  <c:v>141.0</c:v>
                </c:pt>
                <c:pt idx="144">
                  <c:v>73.0</c:v>
                </c:pt>
                <c:pt idx="145">
                  <c:v>107.0</c:v>
                </c:pt>
                <c:pt idx="146">
                  <c:v>118.0</c:v>
                </c:pt>
                <c:pt idx="147">
                  <c:v>257.0</c:v>
                </c:pt>
                <c:pt idx="148">
                  <c:v>177.0</c:v>
                </c:pt>
                <c:pt idx="149">
                  <c:v>197.0</c:v>
                </c:pt>
                <c:pt idx="150">
                  <c:v>176.0</c:v>
                </c:pt>
                <c:pt idx="151">
                  <c:v>110.0</c:v>
                </c:pt>
                <c:pt idx="152">
                  <c:v>119.0</c:v>
                </c:pt>
                <c:pt idx="153">
                  <c:v>265.0</c:v>
                </c:pt>
                <c:pt idx="154">
                  <c:v>258.0</c:v>
                </c:pt>
                <c:pt idx="155">
                  <c:v>70.0</c:v>
                </c:pt>
                <c:pt idx="156">
                  <c:v>22.0</c:v>
                </c:pt>
                <c:pt idx="157">
                  <c:v>109.0</c:v>
                </c:pt>
                <c:pt idx="158">
                  <c:v>82.0</c:v>
                </c:pt>
                <c:pt idx="159">
                  <c:v>85.0</c:v>
                </c:pt>
                <c:pt idx="160">
                  <c:v>231.0</c:v>
                </c:pt>
                <c:pt idx="161">
                  <c:v>234.0</c:v>
                </c:pt>
                <c:pt idx="162">
                  <c:v>115.0</c:v>
                </c:pt>
                <c:pt idx="163">
                  <c:v>91.0</c:v>
                </c:pt>
                <c:pt idx="164">
                  <c:v>81.0</c:v>
                </c:pt>
                <c:pt idx="165">
                  <c:v>17.0</c:v>
                </c:pt>
                <c:pt idx="166">
                  <c:v>116.0</c:v>
                </c:pt>
                <c:pt idx="167">
                  <c:v>240.0</c:v>
                </c:pt>
                <c:pt idx="168">
                  <c:v>49.0</c:v>
                </c:pt>
                <c:pt idx="169">
                  <c:v>152.0</c:v>
                </c:pt>
                <c:pt idx="170">
                  <c:v>123.0</c:v>
                </c:pt>
                <c:pt idx="171">
                  <c:v>80.0</c:v>
                </c:pt>
                <c:pt idx="172">
                  <c:v>21.0</c:v>
                </c:pt>
                <c:pt idx="173">
                  <c:v>157.0</c:v>
                </c:pt>
                <c:pt idx="174">
                  <c:v>187.0</c:v>
                </c:pt>
                <c:pt idx="175">
                  <c:v>209.0</c:v>
                </c:pt>
                <c:pt idx="176">
                  <c:v>204.0</c:v>
                </c:pt>
                <c:pt idx="177">
                  <c:v>138.0</c:v>
                </c:pt>
                <c:pt idx="178">
                  <c:v>121.0</c:v>
                </c:pt>
                <c:pt idx="179">
                  <c:v>194.0</c:v>
                </c:pt>
                <c:pt idx="180">
                  <c:v>269.0</c:v>
                </c:pt>
                <c:pt idx="181">
                  <c:v>256.0</c:v>
                </c:pt>
                <c:pt idx="182">
                  <c:v>35.0</c:v>
                </c:pt>
                <c:pt idx="183">
                  <c:v>106.0</c:v>
                </c:pt>
                <c:pt idx="184">
                  <c:v>248.0</c:v>
                </c:pt>
                <c:pt idx="185">
                  <c:v>227.0</c:v>
                </c:pt>
                <c:pt idx="186">
                  <c:v>84.0</c:v>
                </c:pt>
                <c:pt idx="187">
                  <c:v>218.0</c:v>
                </c:pt>
                <c:pt idx="188">
                  <c:v>235.0</c:v>
                </c:pt>
                <c:pt idx="189">
                  <c:v>64.0</c:v>
                </c:pt>
                <c:pt idx="190">
                  <c:v>48.0</c:v>
                </c:pt>
                <c:pt idx="191">
                  <c:v>99.0</c:v>
                </c:pt>
                <c:pt idx="192">
                  <c:v>18.0</c:v>
                </c:pt>
                <c:pt idx="193">
                  <c:v>142.0</c:v>
                </c:pt>
                <c:pt idx="194">
                  <c:v>253.0</c:v>
                </c:pt>
                <c:pt idx="195">
                  <c:v>135.0</c:v>
                </c:pt>
                <c:pt idx="196">
                  <c:v>202.0</c:v>
                </c:pt>
                <c:pt idx="197">
                  <c:v>264.0</c:v>
                </c:pt>
                <c:pt idx="198">
                  <c:v>34.0</c:v>
                </c:pt>
                <c:pt idx="199">
                  <c:v>28.0</c:v>
                </c:pt>
                <c:pt idx="200">
                  <c:v>33.0</c:v>
                </c:pt>
                <c:pt idx="201">
                  <c:v>68.0</c:v>
                </c:pt>
                <c:pt idx="202">
                  <c:v>207.0</c:v>
                </c:pt>
                <c:pt idx="203">
                  <c:v>19.0</c:v>
                </c:pt>
                <c:pt idx="204">
                  <c:v>220.0</c:v>
                </c:pt>
                <c:pt idx="205">
                  <c:v>236.0</c:v>
                </c:pt>
                <c:pt idx="206">
                  <c:v>29.0</c:v>
                </c:pt>
                <c:pt idx="207">
                  <c:v>172.0</c:v>
                </c:pt>
                <c:pt idx="208">
                  <c:v>112.0</c:v>
                </c:pt>
                <c:pt idx="209">
                  <c:v>10.0</c:v>
                </c:pt>
                <c:pt idx="210">
                  <c:v>164.0</c:v>
                </c:pt>
                <c:pt idx="211">
                  <c:v>2.0</c:v>
                </c:pt>
                <c:pt idx="212">
                  <c:v>12.0</c:v>
                </c:pt>
                <c:pt idx="213">
                  <c:v>158.0</c:v>
                </c:pt>
                <c:pt idx="214">
                  <c:v>1.0</c:v>
                </c:pt>
                <c:pt idx="215">
                  <c:v>233.0</c:v>
                </c:pt>
                <c:pt idx="216">
                  <c:v>59.0</c:v>
                </c:pt>
                <c:pt idx="217">
                  <c:v>41.0</c:v>
                </c:pt>
                <c:pt idx="218">
                  <c:v>211.0</c:v>
                </c:pt>
                <c:pt idx="219">
                  <c:v>255.0</c:v>
                </c:pt>
                <c:pt idx="220">
                  <c:v>156.0</c:v>
                </c:pt>
                <c:pt idx="221">
                  <c:v>40.0</c:v>
                </c:pt>
                <c:pt idx="222">
                  <c:v>173.0</c:v>
                </c:pt>
                <c:pt idx="223">
                  <c:v>186.0</c:v>
                </c:pt>
                <c:pt idx="224">
                  <c:v>127.0</c:v>
                </c:pt>
                <c:pt idx="225">
                  <c:v>8.0</c:v>
                </c:pt>
                <c:pt idx="226">
                  <c:v>208.0</c:v>
                </c:pt>
                <c:pt idx="227">
                  <c:v>57.0</c:v>
                </c:pt>
                <c:pt idx="228">
                  <c:v>6.0</c:v>
                </c:pt>
                <c:pt idx="229">
                  <c:v>55.0</c:v>
                </c:pt>
                <c:pt idx="230">
                  <c:v>195.0</c:v>
                </c:pt>
                <c:pt idx="231">
                  <c:v>263.0</c:v>
                </c:pt>
                <c:pt idx="232">
                  <c:v>92.0</c:v>
                </c:pt>
                <c:pt idx="233">
                  <c:v>144.0</c:v>
                </c:pt>
                <c:pt idx="234">
                  <c:v>78.0</c:v>
                </c:pt>
                <c:pt idx="235">
                  <c:v>9.0</c:v>
                </c:pt>
                <c:pt idx="236">
                  <c:v>42.0</c:v>
                </c:pt>
                <c:pt idx="237">
                  <c:v>24.0</c:v>
                </c:pt>
                <c:pt idx="238">
                  <c:v>124.0</c:v>
                </c:pt>
                <c:pt idx="239">
                  <c:v>128.0</c:v>
                </c:pt>
                <c:pt idx="240">
                  <c:v>149.0</c:v>
                </c:pt>
                <c:pt idx="241">
                  <c:v>272.0</c:v>
                </c:pt>
                <c:pt idx="242">
                  <c:v>151.0</c:v>
                </c:pt>
                <c:pt idx="243">
                  <c:v>232.0</c:v>
                </c:pt>
                <c:pt idx="244">
                  <c:v>32.0</c:v>
                </c:pt>
                <c:pt idx="245">
                  <c:v>103.0</c:v>
                </c:pt>
                <c:pt idx="246">
                  <c:v>94.0</c:v>
                </c:pt>
                <c:pt idx="247">
                  <c:v>271.0</c:v>
                </c:pt>
                <c:pt idx="248">
                  <c:v>225.0</c:v>
                </c:pt>
                <c:pt idx="249">
                  <c:v>66.0</c:v>
                </c:pt>
                <c:pt idx="250">
                  <c:v>61.0</c:v>
                </c:pt>
                <c:pt idx="251">
                  <c:v>101.0</c:v>
                </c:pt>
                <c:pt idx="252">
                  <c:v>3.0</c:v>
                </c:pt>
                <c:pt idx="253">
                  <c:v>171.0</c:v>
                </c:pt>
                <c:pt idx="254">
                  <c:v>190.0</c:v>
                </c:pt>
                <c:pt idx="255">
                  <c:v>238.0</c:v>
                </c:pt>
                <c:pt idx="256">
                  <c:v>43.0</c:v>
                </c:pt>
                <c:pt idx="257">
                  <c:v>39.0</c:v>
                </c:pt>
                <c:pt idx="258">
                  <c:v>65.0</c:v>
                </c:pt>
                <c:pt idx="259">
                  <c:v>129.0</c:v>
                </c:pt>
                <c:pt idx="260">
                  <c:v>249.0</c:v>
                </c:pt>
                <c:pt idx="261">
                  <c:v>193.0</c:v>
                </c:pt>
                <c:pt idx="262">
                  <c:v>13.0</c:v>
                </c:pt>
                <c:pt idx="263">
                  <c:v>108.0</c:v>
                </c:pt>
                <c:pt idx="264">
                  <c:v>134.0</c:v>
                </c:pt>
                <c:pt idx="265">
                  <c:v>16.0</c:v>
                </c:pt>
                <c:pt idx="266">
                  <c:v>47.0</c:v>
                </c:pt>
                <c:pt idx="267">
                  <c:v>62.0</c:v>
                </c:pt>
                <c:pt idx="268">
                  <c:v>212.0</c:v>
                </c:pt>
                <c:pt idx="269">
                  <c:v>270.0</c:v>
                </c:pt>
                <c:pt idx="270">
                  <c:v>163.0</c:v>
                </c:pt>
                <c:pt idx="271">
                  <c:v>30.0</c:v>
                </c:pt>
                <c:pt idx="272">
                  <c:v>166.0</c:v>
                </c:pt>
                <c:pt idx="273">
                  <c:v>77.0</c:v>
                </c:pt>
                <c:pt idx="274">
                  <c:v>181.0</c:v>
                </c:pt>
              </c:numCache>
            </c:numRef>
          </c:cat>
          <c:val>
            <c:numRef>
              <c:f>Sheet2!$C$4:$C$278</c:f>
              <c:numCache>
                <c:formatCode>General</c:formatCode>
                <c:ptCount val="275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6">
                  <c:v>1.0</c:v>
                </c:pt>
                <c:pt idx="17">
                  <c:v>1.0</c:v>
                </c:pt>
                <c:pt idx="18">
                  <c:v>1.0</c:v>
                </c:pt>
                <c:pt idx="19">
                  <c:v>1.0</c:v>
                </c:pt>
                <c:pt idx="20">
                  <c:v>1.0</c:v>
                </c:pt>
                <c:pt idx="21">
                  <c:v>2.0</c:v>
                </c:pt>
                <c:pt idx="22">
                  <c:v>2.0</c:v>
                </c:pt>
                <c:pt idx="23">
                  <c:v>2.0</c:v>
                </c:pt>
                <c:pt idx="24">
                  <c:v>2.0</c:v>
                </c:pt>
                <c:pt idx="25">
                  <c:v>2.0</c:v>
                </c:pt>
                <c:pt idx="26">
                  <c:v>2.0</c:v>
                </c:pt>
                <c:pt idx="27">
                  <c:v>2.0</c:v>
                </c:pt>
                <c:pt idx="28">
                  <c:v>2.0</c:v>
                </c:pt>
                <c:pt idx="29">
                  <c:v>2.0</c:v>
                </c:pt>
                <c:pt idx="30">
                  <c:v>3.0</c:v>
                </c:pt>
                <c:pt idx="31">
                  <c:v>3.0</c:v>
                </c:pt>
                <c:pt idx="32">
                  <c:v>3.0</c:v>
                </c:pt>
                <c:pt idx="33">
                  <c:v>3.0</c:v>
                </c:pt>
                <c:pt idx="34">
                  <c:v>3.0</c:v>
                </c:pt>
                <c:pt idx="35">
                  <c:v>3.0</c:v>
                </c:pt>
                <c:pt idx="36">
                  <c:v>3.0</c:v>
                </c:pt>
                <c:pt idx="37">
                  <c:v>3.0</c:v>
                </c:pt>
                <c:pt idx="38">
                  <c:v>3.0</c:v>
                </c:pt>
                <c:pt idx="39">
                  <c:v>3.0</c:v>
                </c:pt>
                <c:pt idx="40">
                  <c:v>4.0</c:v>
                </c:pt>
                <c:pt idx="41">
                  <c:v>4.0</c:v>
                </c:pt>
                <c:pt idx="42">
                  <c:v>4.0</c:v>
                </c:pt>
                <c:pt idx="43">
                  <c:v>4.0</c:v>
                </c:pt>
                <c:pt idx="44">
                  <c:v>4.0</c:v>
                </c:pt>
                <c:pt idx="45">
                  <c:v>4.0</c:v>
                </c:pt>
                <c:pt idx="46">
                  <c:v>5.0</c:v>
                </c:pt>
                <c:pt idx="47">
                  <c:v>5.0</c:v>
                </c:pt>
                <c:pt idx="48">
                  <c:v>5.0</c:v>
                </c:pt>
                <c:pt idx="49">
                  <c:v>5.0</c:v>
                </c:pt>
                <c:pt idx="50">
                  <c:v>5.0</c:v>
                </c:pt>
                <c:pt idx="51">
                  <c:v>5.0</c:v>
                </c:pt>
                <c:pt idx="52">
                  <c:v>5.0</c:v>
                </c:pt>
                <c:pt idx="53">
                  <c:v>5.0</c:v>
                </c:pt>
                <c:pt idx="54">
                  <c:v>5.0</c:v>
                </c:pt>
                <c:pt idx="55">
                  <c:v>5.0</c:v>
                </c:pt>
                <c:pt idx="56">
                  <c:v>5.0</c:v>
                </c:pt>
                <c:pt idx="57">
                  <c:v>5.0</c:v>
                </c:pt>
                <c:pt idx="58">
                  <c:v>5.0</c:v>
                </c:pt>
                <c:pt idx="59">
                  <c:v>5.0</c:v>
                </c:pt>
                <c:pt idx="60">
                  <c:v>6.0</c:v>
                </c:pt>
                <c:pt idx="61">
                  <c:v>6.0</c:v>
                </c:pt>
                <c:pt idx="62">
                  <c:v>6.0</c:v>
                </c:pt>
                <c:pt idx="63">
                  <c:v>6.0</c:v>
                </c:pt>
                <c:pt idx="64">
                  <c:v>7.0</c:v>
                </c:pt>
                <c:pt idx="65">
                  <c:v>7.0</c:v>
                </c:pt>
                <c:pt idx="66">
                  <c:v>7.0</c:v>
                </c:pt>
                <c:pt idx="67">
                  <c:v>7.0</c:v>
                </c:pt>
                <c:pt idx="68">
                  <c:v>7.0</c:v>
                </c:pt>
                <c:pt idx="69">
                  <c:v>7.0</c:v>
                </c:pt>
                <c:pt idx="70">
                  <c:v>7.0</c:v>
                </c:pt>
                <c:pt idx="71">
                  <c:v>7.0</c:v>
                </c:pt>
                <c:pt idx="72">
                  <c:v>7.0</c:v>
                </c:pt>
                <c:pt idx="73">
                  <c:v>7.0</c:v>
                </c:pt>
                <c:pt idx="74">
                  <c:v>7.0</c:v>
                </c:pt>
                <c:pt idx="75">
                  <c:v>8.0</c:v>
                </c:pt>
                <c:pt idx="76">
                  <c:v>8.0</c:v>
                </c:pt>
                <c:pt idx="77">
                  <c:v>8.0</c:v>
                </c:pt>
                <c:pt idx="78">
                  <c:v>8.0</c:v>
                </c:pt>
                <c:pt idx="79">
                  <c:v>8.0</c:v>
                </c:pt>
                <c:pt idx="80">
                  <c:v>8.0</c:v>
                </c:pt>
                <c:pt idx="81">
                  <c:v>9.0</c:v>
                </c:pt>
                <c:pt idx="82">
                  <c:v>9.0</c:v>
                </c:pt>
                <c:pt idx="83">
                  <c:v>9.0</c:v>
                </c:pt>
                <c:pt idx="84">
                  <c:v>9.0</c:v>
                </c:pt>
                <c:pt idx="85">
                  <c:v>9.0</c:v>
                </c:pt>
                <c:pt idx="86">
                  <c:v>9.0</c:v>
                </c:pt>
                <c:pt idx="87">
                  <c:v>9.0</c:v>
                </c:pt>
                <c:pt idx="88">
                  <c:v>10.0</c:v>
                </c:pt>
                <c:pt idx="89">
                  <c:v>10.0</c:v>
                </c:pt>
                <c:pt idx="90">
                  <c:v>10.0</c:v>
                </c:pt>
                <c:pt idx="91">
                  <c:v>11.0</c:v>
                </c:pt>
                <c:pt idx="92">
                  <c:v>11.0</c:v>
                </c:pt>
                <c:pt idx="93">
                  <c:v>11.0</c:v>
                </c:pt>
                <c:pt idx="94">
                  <c:v>11.0</c:v>
                </c:pt>
                <c:pt idx="95">
                  <c:v>11.0</c:v>
                </c:pt>
                <c:pt idx="96">
                  <c:v>11.0</c:v>
                </c:pt>
                <c:pt idx="97">
                  <c:v>11.0</c:v>
                </c:pt>
                <c:pt idx="98">
                  <c:v>11.0</c:v>
                </c:pt>
                <c:pt idx="99">
                  <c:v>11.0</c:v>
                </c:pt>
                <c:pt idx="100">
                  <c:v>11.0</c:v>
                </c:pt>
                <c:pt idx="101">
                  <c:v>11.0</c:v>
                </c:pt>
                <c:pt idx="102">
                  <c:v>12.0</c:v>
                </c:pt>
                <c:pt idx="103">
                  <c:v>12.0</c:v>
                </c:pt>
                <c:pt idx="104">
                  <c:v>13.0</c:v>
                </c:pt>
                <c:pt idx="105">
                  <c:v>13.0</c:v>
                </c:pt>
                <c:pt idx="106">
                  <c:v>13.0</c:v>
                </c:pt>
                <c:pt idx="107">
                  <c:v>14.0</c:v>
                </c:pt>
                <c:pt idx="108">
                  <c:v>14.0</c:v>
                </c:pt>
                <c:pt idx="109">
                  <c:v>14.0</c:v>
                </c:pt>
                <c:pt idx="110">
                  <c:v>16.0</c:v>
                </c:pt>
                <c:pt idx="111">
                  <c:v>16.0</c:v>
                </c:pt>
                <c:pt idx="112">
                  <c:v>16.0</c:v>
                </c:pt>
                <c:pt idx="113">
                  <c:v>16.0</c:v>
                </c:pt>
                <c:pt idx="114">
                  <c:v>16.0</c:v>
                </c:pt>
                <c:pt idx="115">
                  <c:v>16.0</c:v>
                </c:pt>
                <c:pt idx="116">
                  <c:v>16.0</c:v>
                </c:pt>
                <c:pt idx="117">
                  <c:v>16.0</c:v>
                </c:pt>
                <c:pt idx="118">
                  <c:v>17.0</c:v>
                </c:pt>
                <c:pt idx="119">
                  <c:v>17.0</c:v>
                </c:pt>
                <c:pt idx="120">
                  <c:v>18.0</c:v>
                </c:pt>
                <c:pt idx="121">
                  <c:v>18.0</c:v>
                </c:pt>
                <c:pt idx="122">
                  <c:v>18.0</c:v>
                </c:pt>
                <c:pt idx="123">
                  <c:v>18.0</c:v>
                </c:pt>
                <c:pt idx="124">
                  <c:v>18.0</c:v>
                </c:pt>
                <c:pt idx="125">
                  <c:v>18.0</c:v>
                </c:pt>
                <c:pt idx="126">
                  <c:v>18.0</c:v>
                </c:pt>
                <c:pt idx="127">
                  <c:v>18.0</c:v>
                </c:pt>
                <c:pt idx="128">
                  <c:v>19.0</c:v>
                </c:pt>
                <c:pt idx="129">
                  <c:v>19.0</c:v>
                </c:pt>
                <c:pt idx="130">
                  <c:v>19.0</c:v>
                </c:pt>
                <c:pt idx="131">
                  <c:v>20.0</c:v>
                </c:pt>
                <c:pt idx="132">
                  <c:v>20.0</c:v>
                </c:pt>
                <c:pt idx="133">
                  <c:v>20.0</c:v>
                </c:pt>
                <c:pt idx="134">
                  <c:v>20.0</c:v>
                </c:pt>
                <c:pt idx="135">
                  <c:v>21.0</c:v>
                </c:pt>
                <c:pt idx="136">
                  <c:v>21.0</c:v>
                </c:pt>
                <c:pt idx="137">
                  <c:v>21.0</c:v>
                </c:pt>
                <c:pt idx="138">
                  <c:v>21.0</c:v>
                </c:pt>
                <c:pt idx="139">
                  <c:v>22.0</c:v>
                </c:pt>
                <c:pt idx="140">
                  <c:v>22.0</c:v>
                </c:pt>
                <c:pt idx="141">
                  <c:v>22.0</c:v>
                </c:pt>
                <c:pt idx="142">
                  <c:v>22.0</c:v>
                </c:pt>
                <c:pt idx="143">
                  <c:v>22.0</c:v>
                </c:pt>
                <c:pt idx="144">
                  <c:v>22.0</c:v>
                </c:pt>
                <c:pt idx="145">
                  <c:v>22.0</c:v>
                </c:pt>
                <c:pt idx="146">
                  <c:v>22.0</c:v>
                </c:pt>
                <c:pt idx="147">
                  <c:v>23.0</c:v>
                </c:pt>
                <c:pt idx="148">
                  <c:v>23.0</c:v>
                </c:pt>
                <c:pt idx="149">
                  <c:v>23.0</c:v>
                </c:pt>
                <c:pt idx="150">
                  <c:v>24.0</c:v>
                </c:pt>
                <c:pt idx="151">
                  <c:v>24.0</c:v>
                </c:pt>
                <c:pt idx="152">
                  <c:v>24.0</c:v>
                </c:pt>
                <c:pt idx="153">
                  <c:v>25.0</c:v>
                </c:pt>
                <c:pt idx="154">
                  <c:v>25.0</c:v>
                </c:pt>
                <c:pt idx="155">
                  <c:v>26.0</c:v>
                </c:pt>
                <c:pt idx="156">
                  <c:v>26.0</c:v>
                </c:pt>
                <c:pt idx="157">
                  <c:v>26.0</c:v>
                </c:pt>
                <c:pt idx="158">
                  <c:v>26.0</c:v>
                </c:pt>
                <c:pt idx="159">
                  <c:v>26.0</c:v>
                </c:pt>
                <c:pt idx="160">
                  <c:v>26.0</c:v>
                </c:pt>
                <c:pt idx="161">
                  <c:v>26.0</c:v>
                </c:pt>
                <c:pt idx="162">
                  <c:v>26.0</c:v>
                </c:pt>
                <c:pt idx="163">
                  <c:v>27.0</c:v>
                </c:pt>
                <c:pt idx="164">
                  <c:v>27.0</c:v>
                </c:pt>
                <c:pt idx="165">
                  <c:v>27.0</c:v>
                </c:pt>
                <c:pt idx="166">
                  <c:v>27.0</c:v>
                </c:pt>
                <c:pt idx="167">
                  <c:v>27.0</c:v>
                </c:pt>
                <c:pt idx="168">
                  <c:v>27.0</c:v>
                </c:pt>
                <c:pt idx="169">
                  <c:v>27.0</c:v>
                </c:pt>
                <c:pt idx="170">
                  <c:v>28.0</c:v>
                </c:pt>
                <c:pt idx="171">
                  <c:v>28.0</c:v>
                </c:pt>
                <c:pt idx="172">
                  <c:v>29.0</c:v>
                </c:pt>
                <c:pt idx="173">
                  <c:v>29.0</c:v>
                </c:pt>
                <c:pt idx="174">
                  <c:v>30.0</c:v>
                </c:pt>
                <c:pt idx="175">
                  <c:v>31.0</c:v>
                </c:pt>
                <c:pt idx="176">
                  <c:v>31.0</c:v>
                </c:pt>
                <c:pt idx="177">
                  <c:v>31.0</c:v>
                </c:pt>
                <c:pt idx="178">
                  <c:v>31.0</c:v>
                </c:pt>
                <c:pt idx="179">
                  <c:v>32.0</c:v>
                </c:pt>
                <c:pt idx="180">
                  <c:v>32.0</c:v>
                </c:pt>
                <c:pt idx="181">
                  <c:v>32.0</c:v>
                </c:pt>
                <c:pt idx="182">
                  <c:v>33.0</c:v>
                </c:pt>
                <c:pt idx="183">
                  <c:v>33.0</c:v>
                </c:pt>
                <c:pt idx="184">
                  <c:v>34.0</c:v>
                </c:pt>
                <c:pt idx="185">
                  <c:v>34.0</c:v>
                </c:pt>
                <c:pt idx="186">
                  <c:v>35.0</c:v>
                </c:pt>
                <c:pt idx="187">
                  <c:v>35.0</c:v>
                </c:pt>
                <c:pt idx="188">
                  <c:v>36.0</c:v>
                </c:pt>
                <c:pt idx="189">
                  <c:v>36.0</c:v>
                </c:pt>
                <c:pt idx="190">
                  <c:v>37.0</c:v>
                </c:pt>
                <c:pt idx="191">
                  <c:v>38.0</c:v>
                </c:pt>
                <c:pt idx="192">
                  <c:v>38.0</c:v>
                </c:pt>
                <c:pt idx="193">
                  <c:v>38.0</c:v>
                </c:pt>
                <c:pt idx="194">
                  <c:v>39.0</c:v>
                </c:pt>
                <c:pt idx="195">
                  <c:v>39.0</c:v>
                </c:pt>
                <c:pt idx="196">
                  <c:v>39.0</c:v>
                </c:pt>
                <c:pt idx="197">
                  <c:v>39.0</c:v>
                </c:pt>
                <c:pt idx="198">
                  <c:v>40.0</c:v>
                </c:pt>
                <c:pt idx="199">
                  <c:v>40.0</c:v>
                </c:pt>
                <c:pt idx="200">
                  <c:v>40.0</c:v>
                </c:pt>
                <c:pt idx="201">
                  <c:v>40.0</c:v>
                </c:pt>
                <c:pt idx="202">
                  <c:v>40.0</c:v>
                </c:pt>
                <c:pt idx="203">
                  <c:v>41.0</c:v>
                </c:pt>
                <c:pt idx="204">
                  <c:v>41.0</c:v>
                </c:pt>
                <c:pt idx="205">
                  <c:v>42.0</c:v>
                </c:pt>
                <c:pt idx="206">
                  <c:v>42.0</c:v>
                </c:pt>
                <c:pt idx="207">
                  <c:v>42.0</c:v>
                </c:pt>
                <c:pt idx="208">
                  <c:v>43.0</c:v>
                </c:pt>
                <c:pt idx="209">
                  <c:v>43.0</c:v>
                </c:pt>
                <c:pt idx="210">
                  <c:v>43.0</c:v>
                </c:pt>
                <c:pt idx="211">
                  <c:v>44.0</c:v>
                </c:pt>
                <c:pt idx="212">
                  <c:v>44.0</c:v>
                </c:pt>
                <c:pt idx="213">
                  <c:v>44.0</c:v>
                </c:pt>
                <c:pt idx="214">
                  <c:v>45.0</c:v>
                </c:pt>
                <c:pt idx="215">
                  <c:v>45.0</c:v>
                </c:pt>
                <c:pt idx="216">
                  <c:v>45.0</c:v>
                </c:pt>
                <c:pt idx="217">
                  <c:v>45.0</c:v>
                </c:pt>
                <c:pt idx="218">
                  <c:v>45.0</c:v>
                </c:pt>
                <c:pt idx="219">
                  <c:v>45.0</c:v>
                </c:pt>
                <c:pt idx="220">
                  <c:v>46.0</c:v>
                </c:pt>
                <c:pt idx="221">
                  <c:v>47.0</c:v>
                </c:pt>
                <c:pt idx="222">
                  <c:v>47.0</c:v>
                </c:pt>
                <c:pt idx="223">
                  <c:v>47.0</c:v>
                </c:pt>
                <c:pt idx="224">
                  <c:v>47.0</c:v>
                </c:pt>
                <c:pt idx="225">
                  <c:v>47.0</c:v>
                </c:pt>
                <c:pt idx="226">
                  <c:v>48.0</c:v>
                </c:pt>
                <c:pt idx="227">
                  <c:v>48.0</c:v>
                </c:pt>
                <c:pt idx="228">
                  <c:v>49.0</c:v>
                </c:pt>
                <c:pt idx="229">
                  <c:v>49.0</c:v>
                </c:pt>
                <c:pt idx="230">
                  <c:v>49.0</c:v>
                </c:pt>
                <c:pt idx="231">
                  <c:v>49.0</c:v>
                </c:pt>
                <c:pt idx="232">
                  <c:v>50.0</c:v>
                </c:pt>
                <c:pt idx="233">
                  <c:v>52.0</c:v>
                </c:pt>
                <c:pt idx="234">
                  <c:v>52.0</c:v>
                </c:pt>
                <c:pt idx="235">
                  <c:v>52.0</c:v>
                </c:pt>
                <c:pt idx="236">
                  <c:v>52.0</c:v>
                </c:pt>
                <c:pt idx="237">
                  <c:v>54.0</c:v>
                </c:pt>
                <c:pt idx="238">
                  <c:v>55.0</c:v>
                </c:pt>
                <c:pt idx="239">
                  <c:v>55.0</c:v>
                </c:pt>
                <c:pt idx="240">
                  <c:v>55.0</c:v>
                </c:pt>
                <c:pt idx="241">
                  <c:v>55.0</c:v>
                </c:pt>
                <c:pt idx="242">
                  <c:v>56.0</c:v>
                </c:pt>
                <c:pt idx="243">
                  <c:v>57.0</c:v>
                </c:pt>
                <c:pt idx="244">
                  <c:v>57.0</c:v>
                </c:pt>
                <c:pt idx="245">
                  <c:v>57.0</c:v>
                </c:pt>
                <c:pt idx="246">
                  <c:v>57.0</c:v>
                </c:pt>
                <c:pt idx="247">
                  <c:v>58.0</c:v>
                </c:pt>
                <c:pt idx="248">
                  <c:v>59.0</c:v>
                </c:pt>
                <c:pt idx="249">
                  <c:v>59.0</c:v>
                </c:pt>
                <c:pt idx="250">
                  <c:v>59.0</c:v>
                </c:pt>
                <c:pt idx="251">
                  <c:v>60.0</c:v>
                </c:pt>
                <c:pt idx="252">
                  <c:v>60.0</c:v>
                </c:pt>
                <c:pt idx="253">
                  <c:v>61.0</c:v>
                </c:pt>
                <c:pt idx="254">
                  <c:v>62.0</c:v>
                </c:pt>
                <c:pt idx="255">
                  <c:v>62.0</c:v>
                </c:pt>
                <c:pt idx="256">
                  <c:v>63.0</c:v>
                </c:pt>
                <c:pt idx="257">
                  <c:v>63.0</c:v>
                </c:pt>
                <c:pt idx="258">
                  <c:v>64.0</c:v>
                </c:pt>
                <c:pt idx="259">
                  <c:v>64.0</c:v>
                </c:pt>
                <c:pt idx="260">
                  <c:v>65.0</c:v>
                </c:pt>
                <c:pt idx="261">
                  <c:v>65.0</c:v>
                </c:pt>
                <c:pt idx="262">
                  <c:v>65.0</c:v>
                </c:pt>
                <c:pt idx="263">
                  <c:v>66.0</c:v>
                </c:pt>
                <c:pt idx="264">
                  <c:v>67.0</c:v>
                </c:pt>
                <c:pt idx="265">
                  <c:v>67.0</c:v>
                </c:pt>
                <c:pt idx="266">
                  <c:v>67.0</c:v>
                </c:pt>
                <c:pt idx="267">
                  <c:v>70.0</c:v>
                </c:pt>
                <c:pt idx="268">
                  <c:v>71.0</c:v>
                </c:pt>
                <c:pt idx="269">
                  <c:v>71.0</c:v>
                </c:pt>
                <c:pt idx="270">
                  <c:v>71.0</c:v>
                </c:pt>
                <c:pt idx="271">
                  <c:v>71.0</c:v>
                </c:pt>
                <c:pt idx="272">
                  <c:v>72.0</c:v>
                </c:pt>
                <c:pt idx="273">
                  <c:v>73.0</c:v>
                </c:pt>
                <c:pt idx="274">
                  <c:v>77.0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6062136"/>
        <c:axId val="-2088980072"/>
      </c:barChart>
      <c:catAx>
        <c:axId val="-21260621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1320000"/>
          <a:lstStyle/>
          <a:p>
            <a:pPr>
              <a:defRPr/>
            </a:pPr>
            <a:endParaRPr lang="en-US"/>
          </a:p>
        </c:txPr>
        <c:crossAx val="-2088980072"/>
        <c:crosses val="autoZero"/>
        <c:auto val="1"/>
        <c:lblAlgn val="ctr"/>
        <c:lblOffset val="100"/>
        <c:noMultiLvlLbl val="0"/>
      </c:catAx>
      <c:valAx>
        <c:axId val="-20889800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2606213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F3F0A-1C15-E74A-9ED8-1C7F6C51F1E3}" type="doc">
      <dgm:prSet loTypeId="urn:microsoft.com/office/officeart/2005/8/layout/h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2CC6D2-B98E-B54F-BB66-3C8F5723C55B}">
      <dgm:prSet phldrT="[Text]"/>
      <dgm:spPr/>
      <dgm:t>
        <a:bodyPr/>
        <a:lstStyle/>
        <a:p>
          <a:r>
            <a:rPr lang="en-US" dirty="0" smtClean="0"/>
            <a:t>Question</a:t>
          </a:r>
          <a:endParaRPr lang="en-US" dirty="0"/>
        </a:p>
      </dgm:t>
    </dgm:pt>
    <dgm:pt modelId="{14EE423B-2BB3-C246-89D8-AEA896771908}" type="parTrans" cxnId="{56783913-8DBE-684E-8856-DE724D4EFF6B}">
      <dgm:prSet/>
      <dgm:spPr/>
      <dgm:t>
        <a:bodyPr/>
        <a:lstStyle/>
        <a:p>
          <a:endParaRPr lang="en-US"/>
        </a:p>
      </dgm:t>
    </dgm:pt>
    <dgm:pt modelId="{5409A5A3-5DD3-8746-8672-D50EA6887A73}" type="sibTrans" cxnId="{56783913-8DBE-684E-8856-DE724D4EFF6B}">
      <dgm:prSet/>
      <dgm:spPr/>
      <dgm:t>
        <a:bodyPr/>
        <a:lstStyle/>
        <a:p>
          <a:endParaRPr lang="en-US"/>
        </a:p>
      </dgm:t>
    </dgm:pt>
    <dgm:pt modelId="{F49B7C8A-B6E9-0C41-986A-7E2BBFCE2626}">
      <dgm:prSet phldrT="[Text]"/>
      <dgm:spPr/>
      <dgm:t>
        <a:bodyPr/>
        <a:lstStyle/>
        <a:p>
          <a:r>
            <a:rPr lang="en-US" dirty="0" smtClean="0"/>
            <a:t>Is it the right question?</a:t>
          </a:r>
          <a:endParaRPr lang="en-US" dirty="0"/>
        </a:p>
      </dgm:t>
    </dgm:pt>
    <dgm:pt modelId="{C60332B2-008D-FA45-BD91-DDC8B8AC5BEC}" type="parTrans" cxnId="{FEE64BC9-C8FC-A146-863D-06FAE4FF21A9}">
      <dgm:prSet/>
      <dgm:spPr/>
      <dgm:t>
        <a:bodyPr/>
        <a:lstStyle/>
        <a:p>
          <a:endParaRPr lang="en-US"/>
        </a:p>
      </dgm:t>
    </dgm:pt>
    <dgm:pt modelId="{7C3ADDFE-F3E3-1B47-A608-9A4B4C543456}" type="sibTrans" cxnId="{FEE64BC9-C8FC-A146-863D-06FAE4FF21A9}">
      <dgm:prSet/>
      <dgm:spPr/>
      <dgm:t>
        <a:bodyPr/>
        <a:lstStyle/>
        <a:p>
          <a:endParaRPr lang="en-US"/>
        </a:p>
      </dgm:t>
    </dgm:pt>
    <dgm:pt modelId="{772A7CAF-F731-154C-9D08-04404389A7FA}">
      <dgm:prSet phldrT="[Text]"/>
      <dgm:spPr/>
      <dgm:t>
        <a:bodyPr/>
        <a:lstStyle/>
        <a:p>
          <a:r>
            <a:rPr lang="en-US" dirty="0" smtClean="0"/>
            <a:t>Collect Data </a:t>
          </a:r>
          <a:endParaRPr lang="en-US" dirty="0"/>
        </a:p>
      </dgm:t>
    </dgm:pt>
    <dgm:pt modelId="{2DE477F5-F549-CE49-B225-6D9456D38E66}" type="parTrans" cxnId="{901506C5-DA0E-0944-9C97-EB37C2BB16A5}">
      <dgm:prSet/>
      <dgm:spPr/>
      <dgm:t>
        <a:bodyPr/>
        <a:lstStyle/>
        <a:p>
          <a:endParaRPr lang="en-US"/>
        </a:p>
      </dgm:t>
    </dgm:pt>
    <dgm:pt modelId="{CDCF1663-307D-0547-98CD-B8C3B9F1B8D4}" type="sibTrans" cxnId="{901506C5-DA0E-0944-9C97-EB37C2BB16A5}">
      <dgm:prSet/>
      <dgm:spPr/>
      <dgm:t>
        <a:bodyPr/>
        <a:lstStyle/>
        <a:p>
          <a:endParaRPr lang="en-US"/>
        </a:p>
      </dgm:t>
    </dgm:pt>
    <dgm:pt modelId="{B6E981B7-8FE4-A341-8258-106DC22CD1CE}">
      <dgm:prSet phldrT="[Text]"/>
      <dgm:spPr/>
      <dgm:t>
        <a:bodyPr/>
        <a:lstStyle/>
        <a:p>
          <a:r>
            <a:rPr lang="en-US" dirty="0" smtClean="0"/>
            <a:t>Is it the right data for the question?</a:t>
          </a:r>
          <a:endParaRPr lang="en-US" dirty="0"/>
        </a:p>
      </dgm:t>
    </dgm:pt>
    <dgm:pt modelId="{0D3401E0-C7CC-E24A-9FD0-FCDDD591AB22}" type="parTrans" cxnId="{CA5990C3-7C72-1745-B395-7FCB8D50BB74}">
      <dgm:prSet/>
      <dgm:spPr/>
      <dgm:t>
        <a:bodyPr/>
        <a:lstStyle/>
        <a:p>
          <a:endParaRPr lang="en-US"/>
        </a:p>
      </dgm:t>
    </dgm:pt>
    <dgm:pt modelId="{9FC0FC7F-312E-E349-9169-35A361F0DA69}" type="sibTrans" cxnId="{CA5990C3-7C72-1745-B395-7FCB8D50BB74}">
      <dgm:prSet/>
      <dgm:spPr/>
      <dgm:t>
        <a:bodyPr/>
        <a:lstStyle/>
        <a:p>
          <a:endParaRPr lang="en-US"/>
        </a:p>
      </dgm:t>
    </dgm:pt>
    <dgm:pt modelId="{E4A99842-9B9B-2B46-8485-FCBF0F41250F}">
      <dgm:prSet phldrT="[Text]"/>
      <dgm:spPr/>
      <dgm:t>
        <a:bodyPr/>
        <a:lstStyle/>
        <a:p>
          <a:r>
            <a:rPr lang="en-US" dirty="0" smtClean="0"/>
            <a:t>How hard/easy is it to collect?</a:t>
          </a:r>
          <a:endParaRPr lang="en-US" dirty="0"/>
        </a:p>
      </dgm:t>
    </dgm:pt>
    <dgm:pt modelId="{06DBE494-9B4F-A941-8350-3A194A55EEB4}" type="parTrans" cxnId="{3EFE4367-F85A-4F4B-B566-8D8AB097B96E}">
      <dgm:prSet/>
      <dgm:spPr/>
      <dgm:t>
        <a:bodyPr/>
        <a:lstStyle/>
        <a:p>
          <a:endParaRPr lang="en-US"/>
        </a:p>
      </dgm:t>
    </dgm:pt>
    <dgm:pt modelId="{03EB4A7A-2E79-FA4F-82C3-04A512317FB3}" type="sibTrans" cxnId="{3EFE4367-F85A-4F4B-B566-8D8AB097B96E}">
      <dgm:prSet/>
      <dgm:spPr/>
      <dgm:t>
        <a:bodyPr/>
        <a:lstStyle/>
        <a:p>
          <a:endParaRPr lang="en-US"/>
        </a:p>
      </dgm:t>
    </dgm:pt>
    <dgm:pt modelId="{A4AFF6F9-A417-A941-BFE3-ADE813910EFB}">
      <dgm:prSet phldrT="[Text]"/>
      <dgm:spPr/>
      <dgm:t>
        <a:bodyPr/>
        <a:lstStyle/>
        <a:p>
          <a:r>
            <a:rPr lang="en-US" dirty="0" smtClean="0"/>
            <a:t>Clean Data</a:t>
          </a:r>
          <a:endParaRPr lang="en-US" dirty="0"/>
        </a:p>
      </dgm:t>
    </dgm:pt>
    <dgm:pt modelId="{5BEC0F89-EAFA-2F44-9A41-7BDA98F6495D}" type="parTrans" cxnId="{1C9C4B66-D5D2-5A4A-A9E6-0A9C2AC7F7D0}">
      <dgm:prSet/>
      <dgm:spPr/>
      <dgm:t>
        <a:bodyPr/>
        <a:lstStyle/>
        <a:p>
          <a:endParaRPr lang="en-US"/>
        </a:p>
      </dgm:t>
    </dgm:pt>
    <dgm:pt modelId="{DD36B169-AE56-0B4E-ABDB-E9EF6B07EF10}" type="sibTrans" cxnId="{1C9C4B66-D5D2-5A4A-A9E6-0A9C2AC7F7D0}">
      <dgm:prSet/>
      <dgm:spPr/>
      <dgm:t>
        <a:bodyPr/>
        <a:lstStyle/>
        <a:p>
          <a:endParaRPr lang="en-US"/>
        </a:p>
      </dgm:t>
    </dgm:pt>
    <dgm:pt modelId="{61377071-7ED6-E34A-98C6-091717535A26}">
      <dgm:prSet phldrT="[Text]"/>
      <dgm:spPr/>
      <dgm:t>
        <a:bodyPr/>
        <a:lstStyle/>
        <a:p>
          <a:r>
            <a:rPr lang="en-US" dirty="0" smtClean="0"/>
            <a:t>What flaws exist in the data?</a:t>
          </a:r>
          <a:endParaRPr lang="en-US" dirty="0"/>
        </a:p>
      </dgm:t>
    </dgm:pt>
    <dgm:pt modelId="{E2C4EA14-114F-A948-8692-7DDFA861877D}" type="parTrans" cxnId="{8B9E4FA1-AD39-E740-93F5-FF6BE8EDE4BF}">
      <dgm:prSet/>
      <dgm:spPr/>
      <dgm:t>
        <a:bodyPr/>
        <a:lstStyle/>
        <a:p>
          <a:endParaRPr lang="en-US"/>
        </a:p>
      </dgm:t>
    </dgm:pt>
    <dgm:pt modelId="{932A951E-CD3A-6347-9019-72DACF0B3282}" type="sibTrans" cxnId="{8B9E4FA1-AD39-E740-93F5-FF6BE8EDE4BF}">
      <dgm:prSet/>
      <dgm:spPr/>
      <dgm:t>
        <a:bodyPr/>
        <a:lstStyle/>
        <a:p>
          <a:endParaRPr lang="en-US"/>
        </a:p>
      </dgm:t>
    </dgm:pt>
    <dgm:pt modelId="{96702345-DFDA-1647-80B6-40E3058240A8}">
      <dgm:prSet phldrT="[Text]"/>
      <dgm:spPr/>
      <dgm:t>
        <a:bodyPr/>
        <a:lstStyle/>
        <a:p>
          <a:r>
            <a:rPr lang="en-US" dirty="0" smtClean="0"/>
            <a:t>How do we address them?</a:t>
          </a:r>
          <a:endParaRPr lang="en-US" dirty="0"/>
        </a:p>
      </dgm:t>
    </dgm:pt>
    <dgm:pt modelId="{97DDA595-433D-CF43-9557-4D628F6ED951}" type="parTrans" cxnId="{EB0102EE-31E4-E84A-A274-98589CF3DCC0}">
      <dgm:prSet/>
      <dgm:spPr/>
      <dgm:t>
        <a:bodyPr/>
        <a:lstStyle/>
        <a:p>
          <a:endParaRPr lang="en-US"/>
        </a:p>
      </dgm:t>
    </dgm:pt>
    <dgm:pt modelId="{53296058-BB7F-CD42-A789-C1410FCCFFD3}" type="sibTrans" cxnId="{EB0102EE-31E4-E84A-A274-98589CF3DCC0}">
      <dgm:prSet/>
      <dgm:spPr/>
      <dgm:t>
        <a:bodyPr/>
        <a:lstStyle/>
        <a:p>
          <a:endParaRPr lang="en-US"/>
        </a:p>
      </dgm:t>
    </dgm:pt>
    <dgm:pt modelId="{543FA186-8297-E14F-921E-FC450F990E3D}">
      <dgm:prSet phldrT="[Text]"/>
      <dgm:spPr/>
      <dgm:t>
        <a:bodyPr/>
        <a:lstStyle/>
        <a:p>
          <a:r>
            <a:rPr lang="en-US" dirty="0" smtClean="0"/>
            <a:t>Is it answerable?</a:t>
          </a:r>
          <a:endParaRPr lang="en-US" dirty="0"/>
        </a:p>
      </dgm:t>
    </dgm:pt>
    <dgm:pt modelId="{23D9431F-A102-5245-9275-5A30E6CBEC50}" type="parTrans" cxnId="{33B24D4A-4F96-F848-A29F-E80E446EB663}">
      <dgm:prSet/>
      <dgm:spPr/>
      <dgm:t>
        <a:bodyPr/>
        <a:lstStyle/>
        <a:p>
          <a:endParaRPr lang="en-US"/>
        </a:p>
      </dgm:t>
    </dgm:pt>
    <dgm:pt modelId="{213AC036-96C0-C044-85C9-6D97648B9986}" type="sibTrans" cxnId="{33B24D4A-4F96-F848-A29F-E80E446EB663}">
      <dgm:prSet/>
      <dgm:spPr/>
      <dgm:t>
        <a:bodyPr/>
        <a:lstStyle/>
        <a:p>
          <a:endParaRPr lang="en-US"/>
        </a:p>
      </dgm:t>
    </dgm:pt>
    <dgm:pt modelId="{535F9186-0A73-224A-9E08-894391CF2688}">
      <dgm:prSet phldrT="[Text]"/>
      <dgm:spPr/>
      <dgm:t>
        <a:bodyPr/>
        <a:lstStyle/>
        <a:p>
          <a:r>
            <a:rPr lang="en-US" dirty="0" smtClean="0"/>
            <a:t>Explore Data</a:t>
          </a:r>
          <a:endParaRPr lang="en-US" dirty="0"/>
        </a:p>
      </dgm:t>
    </dgm:pt>
    <dgm:pt modelId="{D02C344E-08DE-544A-AA08-F134DDCC9689}" type="parTrans" cxnId="{694D70AB-7169-8C4B-BC65-2195EC292A5B}">
      <dgm:prSet/>
      <dgm:spPr/>
      <dgm:t>
        <a:bodyPr/>
        <a:lstStyle/>
        <a:p>
          <a:endParaRPr lang="en-US"/>
        </a:p>
      </dgm:t>
    </dgm:pt>
    <dgm:pt modelId="{9B9D8594-1AC0-A941-BC04-F6341B2AA92A}" type="sibTrans" cxnId="{694D70AB-7169-8C4B-BC65-2195EC292A5B}">
      <dgm:prSet/>
      <dgm:spPr/>
      <dgm:t>
        <a:bodyPr/>
        <a:lstStyle/>
        <a:p>
          <a:endParaRPr lang="en-US"/>
        </a:p>
      </dgm:t>
    </dgm:pt>
    <dgm:pt modelId="{038EB10A-644E-DB4E-8CAA-4709A510BA58}">
      <dgm:prSet phldrT="[Text]"/>
      <dgm:spPr/>
      <dgm:t>
        <a:bodyPr/>
        <a:lstStyle/>
        <a:p>
          <a:r>
            <a:rPr lang="en-US" dirty="0" smtClean="0"/>
            <a:t>Intuition</a:t>
          </a:r>
          <a:endParaRPr lang="en-US" dirty="0"/>
        </a:p>
      </dgm:t>
    </dgm:pt>
    <dgm:pt modelId="{754CB3E8-63E3-4046-B166-36A1523B403A}" type="parTrans" cxnId="{1D920F8F-CDE7-3840-B5E7-DDFAC23DB580}">
      <dgm:prSet/>
      <dgm:spPr/>
      <dgm:t>
        <a:bodyPr/>
        <a:lstStyle/>
        <a:p>
          <a:endParaRPr lang="en-US"/>
        </a:p>
      </dgm:t>
    </dgm:pt>
    <dgm:pt modelId="{B1A6AA75-6512-FC47-90B7-043776E75AC9}" type="sibTrans" cxnId="{1D920F8F-CDE7-3840-B5E7-DDFAC23DB580}">
      <dgm:prSet/>
      <dgm:spPr/>
      <dgm:t>
        <a:bodyPr/>
        <a:lstStyle/>
        <a:p>
          <a:endParaRPr lang="en-US"/>
        </a:p>
      </dgm:t>
    </dgm:pt>
    <dgm:pt modelId="{B45DD5DC-97C3-DE45-8192-C0175C7EC9DE}">
      <dgm:prSet phldrT="[Text]"/>
      <dgm:spPr/>
      <dgm:t>
        <a:bodyPr/>
        <a:lstStyle/>
        <a:p>
          <a:r>
            <a:rPr lang="en-US" dirty="0" smtClean="0"/>
            <a:t>Use data</a:t>
          </a:r>
          <a:endParaRPr lang="en-US" dirty="0"/>
        </a:p>
      </dgm:t>
    </dgm:pt>
    <dgm:pt modelId="{BD26DE9C-68B0-C140-86A2-E66982C56161}" type="parTrans" cxnId="{7C7EC49C-3371-1A45-ACE6-332F518CE82A}">
      <dgm:prSet/>
      <dgm:spPr/>
      <dgm:t>
        <a:bodyPr/>
        <a:lstStyle/>
        <a:p>
          <a:endParaRPr lang="en-US"/>
        </a:p>
      </dgm:t>
    </dgm:pt>
    <dgm:pt modelId="{3F018087-99EC-0E44-90C1-F60D3D775776}" type="sibTrans" cxnId="{7C7EC49C-3371-1A45-ACE6-332F518CE82A}">
      <dgm:prSet/>
      <dgm:spPr/>
      <dgm:t>
        <a:bodyPr/>
        <a:lstStyle/>
        <a:p>
          <a:endParaRPr lang="en-US"/>
        </a:p>
      </dgm:t>
    </dgm:pt>
    <dgm:pt modelId="{86EF93F1-022E-7B4B-991F-7530BF2240D4}">
      <dgm:prSet phldrT="[Text]"/>
      <dgm:spPr/>
      <dgm:t>
        <a:bodyPr/>
        <a:lstStyle/>
        <a:p>
          <a:r>
            <a:rPr lang="en-US" dirty="0" smtClean="0"/>
            <a:t>Communicate/Predict/…</a:t>
          </a:r>
          <a:endParaRPr lang="en-US" dirty="0"/>
        </a:p>
      </dgm:t>
    </dgm:pt>
    <dgm:pt modelId="{92C779C5-3AE7-F549-9B26-A9C463EC83BB}" type="parTrans" cxnId="{D2613003-AF43-9949-A484-B82C78F1382D}">
      <dgm:prSet/>
      <dgm:spPr/>
      <dgm:t>
        <a:bodyPr/>
        <a:lstStyle/>
        <a:p>
          <a:endParaRPr lang="en-US"/>
        </a:p>
      </dgm:t>
    </dgm:pt>
    <dgm:pt modelId="{F0F5B36E-8DD1-9A47-AFDE-CCD638AEEF2A}" type="sibTrans" cxnId="{D2613003-AF43-9949-A484-B82C78F1382D}">
      <dgm:prSet/>
      <dgm:spPr/>
      <dgm:t>
        <a:bodyPr/>
        <a:lstStyle/>
        <a:p>
          <a:endParaRPr lang="en-US"/>
        </a:p>
      </dgm:t>
    </dgm:pt>
    <dgm:pt modelId="{275BFCF4-E366-6B4B-95D9-209532FA77C3}">
      <dgm:prSet phldrT="[Text]"/>
      <dgm:spPr/>
      <dgm:t>
        <a:bodyPr/>
        <a:lstStyle/>
        <a:p>
          <a:r>
            <a:rPr lang="en-US" dirty="0" smtClean="0"/>
            <a:t>Stats/Graphs/ML</a:t>
          </a:r>
          <a:endParaRPr lang="en-US" dirty="0"/>
        </a:p>
      </dgm:t>
    </dgm:pt>
    <dgm:pt modelId="{ABA5C54E-9B3E-F94E-88F3-D2044A15C2A8}" type="parTrans" cxnId="{6D920115-61C7-2E46-9F83-1B92C718CF5B}">
      <dgm:prSet/>
      <dgm:spPr/>
      <dgm:t>
        <a:bodyPr/>
        <a:lstStyle/>
        <a:p>
          <a:endParaRPr lang="en-US"/>
        </a:p>
      </dgm:t>
    </dgm:pt>
    <dgm:pt modelId="{EE8BC570-AC8C-B443-973C-F1B93BA6F35B}" type="sibTrans" cxnId="{6D920115-61C7-2E46-9F83-1B92C718CF5B}">
      <dgm:prSet/>
      <dgm:spPr/>
      <dgm:t>
        <a:bodyPr/>
        <a:lstStyle/>
        <a:p>
          <a:endParaRPr lang="en-US"/>
        </a:p>
      </dgm:t>
    </dgm:pt>
    <dgm:pt modelId="{0844B4D1-CA7F-174A-BDCD-E27A09268ECD}">
      <dgm:prSet phldrT="[Text]"/>
      <dgm:spPr/>
      <dgm:t>
        <a:bodyPr/>
        <a:lstStyle/>
        <a:p>
          <a:r>
            <a:rPr lang="en-US" dirty="0" smtClean="0"/>
            <a:t>Report on Findings</a:t>
          </a:r>
          <a:endParaRPr lang="en-US" dirty="0"/>
        </a:p>
      </dgm:t>
    </dgm:pt>
    <dgm:pt modelId="{862EA118-D336-BC4D-9177-0F5C59C37FC9}" type="parTrans" cxnId="{35178D96-BA69-7147-971A-17B8488E88A9}">
      <dgm:prSet/>
      <dgm:spPr/>
      <dgm:t>
        <a:bodyPr/>
        <a:lstStyle/>
        <a:p>
          <a:endParaRPr lang="en-US"/>
        </a:p>
      </dgm:t>
    </dgm:pt>
    <dgm:pt modelId="{3726A29E-087D-1B4C-A622-5D0EA54617DD}" type="sibTrans" cxnId="{35178D96-BA69-7147-971A-17B8488E88A9}">
      <dgm:prSet/>
      <dgm:spPr/>
      <dgm:t>
        <a:bodyPr/>
        <a:lstStyle/>
        <a:p>
          <a:endParaRPr lang="en-US"/>
        </a:p>
      </dgm:t>
    </dgm:pt>
    <dgm:pt modelId="{7F8F23FC-F442-FB4A-AB06-B873A179219A}">
      <dgm:prSet phldrT="[Text]"/>
      <dgm:spPr/>
      <dgm:t>
        <a:bodyPr/>
        <a:lstStyle/>
        <a:p>
          <a:r>
            <a:rPr lang="en-US" smtClean="0"/>
            <a:t>Visualize</a:t>
          </a:r>
          <a:endParaRPr lang="en-US" dirty="0"/>
        </a:p>
      </dgm:t>
    </dgm:pt>
    <dgm:pt modelId="{4742E219-8D12-854C-AE44-9BA4E661164E}" type="parTrans" cxnId="{E0B87EC6-40DB-974D-90DE-BA88B58144D0}">
      <dgm:prSet/>
      <dgm:spPr/>
      <dgm:t>
        <a:bodyPr/>
        <a:lstStyle/>
        <a:p>
          <a:endParaRPr lang="en-US"/>
        </a:p>
      </dgm:t>
    </dgm:pt>
    <dgm:pt modelId="{68F4ADC8-32D0-5740-8836-A5386CB28FF8}" type="sibTrans" cxnId="{E0B87EC6-40DB-974D-90DE-BA88B58144D0}">
      <dgm:prSet/>
      <dgm:spPr/>
      <dgm:t>
        <a:bodyPr/>
        <a:lstStyle/>
        <a:p>
          <a:endParaRPr lang="en-US"/>
        </a:p>
      </dgm:t>
    </dgm:pt>
    <dgm:pt modelId="{6449CC79-290B-2C4C-8CA9-111520A902CC}" type="pres">
      <dgm:prSet presAssocID="{F66F3F0A-1C15-E74A-9ED8-1C7F6C51F1E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21CF70D-0449-C146-98C2-8438753DD60E}" type="pres">
      <dgm:prSet presAssocID="{F66F3F0A-1C15-E74A-9ED8-1C7F6C51F1E3}" presName="tSp" presStyleCnt="0"/>
      <dgm:spPr/>
    </dgm:pt>
    <dgm:pt modelId="{C9061972-420F-F645-B6FA-E3EF5FD0FD28}" type="pres">
      <dgm:prSet presAssocID="{F66F3F0A-1C15-E74A-9ED8-1C7F6C51F1E3}" presName="bSp" presStyleCnt="0"/>
      <dgm:spPr/>
    </dgm:pt>
    <dgm:pt modelId="{56B69327-2698-7043-9660-10512895DAC9}" type="pres">
      <dgm:prSet presAssocID="{F66F3F0A-1C15-E74A-9ED8-1C7F6C51F1E3}" presName="process" presStyleCnt="0"/>
      <dgm:spPr/>
    </dgm:pt>
    <dgm:pt modelId="{1EA13405-CC13-CC4E-9C2D-3CF3E5B9EDAF}" type="pres">
      <dgm:prSet presAssocID="{B62CC6D2-B98E-B54F-BB66-3C8F5723C55B}" presName="composite1" presStyleCnt="0"/>
      <dgm:spPr/>
    </dgm:pt>
    <dgm:pt modelId="{E1C2033E-F292-8B44-AC82-901E0AF85150}" type="pres">
      <dgm:prSet presAssocID="{B62CC6D2-B98E-B54F-BB66-3C8F5723C55B}" presName="dummyNode1" presStyleLbl="node1" presStyleIdx="0" presStyleCnt="5"/>
      <dgm:spPr/>
    </dgm:pt>
    <dgm:pt modelId="{5E1494A8-77FB-CC45-AD26-121A0E33EB57}" type="pres">
      <dgm:prSet presAssocID="{B62CC6D2-B98E-B54F-BB66-3C8F5723C55B}" presName="childNode1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272368-4EBF-7B4A-9965-9A6EF6E6DE86}" type="pres">
      <dgm:prSet presAssocID="{B62CC6D2-B98E-B54F-BB66-3C8F5723C55B}" presName="childNode1tx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846BB1-C877-DA42-B78C-85598899D6F0}" type="pres">
      <dgm:prSet presAssocID="{B62CC6D2-B98E-B54F-BB66-3C8F5723C55B}" presName="parentNode1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6D5B83-7867-4D4F-89F2-ADF34CF8CF8A}" type="pres">
      <dgm:prSet presAssocID="{B62CC6D2-B98E-B54F-BB66-3C8F5723C55B}" presName="connSite1" presStyleCnt="0"/>
      <dgm:spPr/>
    </dgm:pt>
    <dgm:pt modelId="{C34A02AC-E43B-E64A-98B7-D7F0F68A5B18}" type="pres">
      <dgm:prSet presAssocID="{5409A5A3-5DD3-8746-8672-D50EA6887A73}" presName="Name9" presStyleLbl="sibTrans2D1" presStyleIdx="0" presStyleCnt="4"/>
      <dgm:spPr/>
      <dgm:t>
        <a:bodyPr/>
        <a:lstStyle/>
        <a:p>
          <a:endParaRPr lang="en-US"/>
        </a:p>
      </dgm:t>
    </dgm:pt>
    <dgm:pt modelId="{4A4558D9-3FD3-ED46-95DE-08209FB6637F}" type="pres">
      <dgm:prSet presAssocID="{772A7CAF-F731-154C-9D08-04404389A7FA}" presName="composite2" presStyleCnt="0"/>
      <dgm:spPr/>
    </dgm:pt>
    <dgm:pt modelId="{EC1269B5-1B55-6C4D-BF17-66F0155C1BCA}" type="pres">
      <dgm:prSet presAssocID="{772A7CAF-F731-154C-9D08-04404389A7FA}" presName="dummyNode2" presStyleLbl="node1" presStyleIdx="0" presStyleCnt="5"/>
      <dgm:spPr/>
    </dgm:pt>
    <dgm:pt modelId="{36141795-4C13-D945-B456-B45C0C6D7F95}" type="pres">
      <dgm:prSet presAssocID="{772A7CAF-F731-154C-9D08-04404389A7FA}" presName="childNode2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C8407A-3087-9F42-A7EC-F81A6FC9F406}" type="pres">
      <dgm:prSet presAssocID="{772A7CAF-F731-154C-9D08-04404389A7FA}" presName="childNode2tx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3E1A4D-C856-494C-9310-79D28A7B3343}" type="pres">
      <dgm:prSet presAssocID="{772A7CAF-F731-154C-9D08-04404389A7FA}" presName="parentNode2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36B297-C5C5-5949-9914-7E911C597C9D}" type="pres">
      <dgm:prSet presAssocID="{772A7CAF-F731-154C-9D08-04404389A7FA}" presName="connSite2" presStyleCnt="0"/>
      <dgm:spPr/>
    </dgm:pt>
    <dgm:pt modelId="{B4D2EF6E-4EBE-AF40-9923-764B9DA51EAC}" type="pres">
      <dgm:prSet presAssocID="{CDCF1663-307D-0547-98CD-B8C3B9F1B8D4}" presName="Name18" presStyleLbl="sibTrans2D1" presStyleIdx="1" presStyleCnt="4"/>
      <dgm:spPr/>
      <dgm:t>
        <a:bodyPr/>
        <a:lstStyle/>
        <a:p>
          <a:endParaRPr lang="en-US"/>
        </a:p>
      </dgm:t>
    </dgm:pt>
    <dgm:pt modelId="{810CAA4B-FF78-574A-B030-B748D6FC346C}" type="pres">
      <dgm:prSet presAssocID="{A4AFF6F9-A417-A941-BFE3-ADE813910EFB}" presName="composite1" presStyleCnt="0"/>
      <dgm:spPr/>
    </dgm:pt>
    <dgm:pt modelId="{82B6BBA4-3902-3541-9766-9B7AC1700637}" type="pres">
      <dgm:prSet presAssocID="{A4AFF6F9-A417-A941-BFE3-ADE813910EFB}" presName="dummyNode1" presStyleLbl="node1" presStyleIdx="1" presStyleCnt="5"/>
      <dgm:spPr/>
    </dgm:pt>
    <dgm:pt modelId="{5886DE9C-0FE9-8645-B5F4-7A2FAC18D667}" type="pres">
      <dgm:prSet presAssocID="{A4AFF6F9-A417-A941-BFE3-ADE813910EFB}" presName="childNode1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8F176D-0288-3944-93DE-3C789EA55E35}" type="pres">
      <dgm:prSet presAssocID="{A4AFF6F9-A417-A941-BFE3-ADE813910EFB}" presName="childNode1tx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E7FABF-9336-9C40-96DB-B62B61DD4613}" type="pres">
      <dgm:prSet presAssocID="{A4AFF6F9-A417-A941-BFE3-ADE813910EFB}" presName="parentNode1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921006-062B-D04B-8061-CB7171C8FB23}" type="pres">
      <dgm:prSet presAssocID="{A4AFF6F9-A417-A941-BFE3-ADE813910EFB}" presName="connSite1" presStyleCnt="0"/>
      <dgm:spPr/>
    </dgm:pt>
    <dgm:pt modelId="{07E37B07-0AE0-8C49-8179-53C97508ED67}" type="pres">
      <dgm:prSet presAssocID="{DD36B169-AE56-0B4E-ABDB-E9EF6B07EF10}" presName="Name9" presStyleLbl="sibTrans2D1" presStyleIdx="2" presStyleCnt="4"/>
      <dgm:spPr/>
      <dgm:t>
        <a:bodyPr/>
        <a:lstStyle/>
        <a:p>
          <a:endParaRPr lang="en-US"/>
        </a:p>
      </dgm:t>
    </dgm:pt>
    <dgm:pt modelId="{89C609CB-DB52-9140-9A83-E83B0C63256E}" type="pres">
      <dgm:prSet presAssocID="{535F9186-0A73-224A-9E08-894391CF2688}" presName="composite2" presStyleCnt="0"/>
      <dgm:spPr/>
    </dgm:pt>
    <dgm:pt modelId="{DA87C07A-8414-4B40-B693-21907C362F41}" type="pres">
      <dgm:prSet presAssocID="{535F9186-0A73-224A-9E08-894391CF2688}" presName="dummyNode2" presStyleLbl="node1" presStyleIdx="2" presStyleCnt="5"/>
      <dgm:spPr/>
    </dgm:pt>
    <dgm:pt modelId="{B0DDEC13-ACE4-4742-AF15-9777191C54CE}" type="pres">
      <dgm:prSet presAssocID="{535F9186-0A73-224A-9E08-894391CF2688}" presName="childNode2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FC684-C526-084E-899D-267C4BEFD848}" type="pres">
      <dgm:prSet presAssocID="{535F9186-0A73-224A-9E08-894391CF2688}" presName="childNode2tx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1E70B4-4CE0-EC49-99DE-1D5C9F9F9D7C}" type="pres">
      <dgm:prSet presAssocID="{535F9186-0A73-224A-9E08-894391CF2688}" presName="parentNode2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F525B9-4FC2-8A45-885E-506324430CE6}" type="pres">
      <dgm:prSet presAssocID="{535F9186-0A73-224A-9E08-894391CF2688}" presName="connSite2" presStyleCnt="0"/>
      <dgm:spPr/>
    </dgm:pt>
    <dgm:pt modelId="{1924B303-8A8F-D04A-9B5A-F833EB6F6268}" type="pres">
      <dgm:prSet presAssocID="{9B9D8594-1AC0-A941-BC04-F6341B2AA92A}" presName="Name18" presStyleLbl="sibTrans2D1" presStyleIdx="3" presStyleCnt="4"/>
      <dgm:spPr/>
      <dgm:t>
        <a:bodyPr/>
        <a:lstStyle/>
        <a:p>
          <a:endParaRPr lang="en-US"/>
        </a:p>
      </dgm:t>
    </dgm:pt>
    <dgm:pt modelId="{080E139D-8A22-1E4D-9EAC-669F10EF0CFC}" type="pres">
      <dgm:prSet presAssocID="{B45DD5DC-97C3-DE45-8192-C0175C7EC9DE}" presName="composite1" presStyleCnt="0"/>
      <dgm:spPr/>
    </dgm:pt>
    <dgm:pt modelId="{0FDC13F9-A5ED-7E49-A88B-BDBC1340BE81}" type="pres">
      <dgm:prSet presAssocID="{B45DD5DC-97C3-DE45-8192-C0175C7EC9DE}" presName="dummyNode1" presStyleLbl="node1" presStyleIdx="3" presStyleCnt="5"/>
      <dgm:spPr/>
    </dgm:pt>
    <dgm:pt modelId="{EC4E25C6-C3D7-4B4B-8BC5-92A960D631E0}" type="pres">
      <dgm:prSet presAssocID="{B45DD5DC-97C3-DE45-8192-C0175C7EC9DE}" presName="childNode1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263D70-AF5F-4F48-A0C6-145BE4674821}" type="pres">
      <dgm:prSet presAssocID="{B45DD5DC-97C3-DE45-8192-C0175C7EC9DE}" presName="childNode1tx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6505CF-267F-3E45-B6F3-BA7036ABB4F7}" type="pres">
      <dgm:prSet presAssocID="{B45DD5DC-97C3-DE45-8192-C0175C7EC9DE}" presName="parentNode1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3900E5-6697-DA46-8463-122A3A134EC6}" type="pres">
      <dgm:prSet presAssocID="{B45DD5DC-97C3-DE45-8192-C0175C7EC9DE}" presName="connSite1" presStyleCnt="0"/>
      <dgm:spPr/>
    </dgm:pt>
  </dgm:ptLst>
  <dgm:cxnLst>
    <dgm:cxn modelId="{EDBD678A-067E-D44C-AC7C-CF422118A0F8}" type="presOf" srcId="{86EF93F1-022E-7B4B-991F-7530BF2240D4}" destId="{EC4E25C6-C3D7-4B4B-8BC5-92A960D631E0}" srcOrd="0" destOrd="0" presId="urn:microsoft.com/office/officeart/2005/8/layout/hProcess4"/>
    <dgm:cxn modelId="{A886DD75-E296-1345-9D3C-47C013FB37B1}" type="presOf" srcId="{96702345-DFDA-1647-80B6-40E3058240A8}" destId="{5886DE9C-0FE9-8645-B5F4-7A2FAC18D667}" srcOrd="0" destOrd="1" presId="urn:microsoft.com/office/officeart/2005/8/layout/hProcess4"/>
    <dgm:cxn modelId="{A579FE4A-D3E0-EC4B-9C7D-1379EF4729DE}" type="presOf" srcId="{61377071-7ED6-E34A-98C6-091717535A26}" destId="{5886DE9C-0FE9-8645-B5F4-7A2FAC18D667}" srcOrd="0" destOrd="0" presId="urn:microsoft.com/office/officeart/2005/8/layout/hProcess4"/>
    <dgm:cxn modelId="{82B92A15-CDA7-5146-9C6F-300765B69B9E}" type="presOf" srcId="{F66F3F0A-1C15-E74A-9ED8-1C7F6C51F1E3}" destId="{6449CC79-290B-2C4C-8CA9-111520A902CC}" srcOrd="0" destOrd="0" presId="urn:microsoft.com/office/officeart/2005/8/layout/hProcess4"/>
    <dgm:cxn modelId="{1D920F8F-CDE7-3840-B5E7-DDFAC23DB580}" srcId="{535F9186-0A73-224A-9E08-894391CF2688}" destId="{038EB10A-644E-DB4E-8CAA-4709A510BA58}" srcOrd="0" destOrd="0" parTransId="{754CB3E8-63E3-4046-B166-36A1523B403A}" sibTransId="{B1A6AA75-6512-FC47-90B7-043776E75AC9}"/>
    <dgm:cxn modelId="{1E63A48A-B645-8E43-A6F7-4A246324DFBC}" type="presOf" srcId="{F49B7C8A-B6E9-0C41-986A-7E2BBFCE2626}" destId="{21272368-4EBF-7B4A-9965-9A6EF6E6DE86}" srcOrd="1" destOrd="0" presId="urn:microsoft.com/office/officeart/2005/8/layout/hProcess4"/>
    <dgm:cxn modelId="{EB0102EE-31E4-E84A-A274-98589CF3DCC0}" srcId="{A4AFF6F9-A417-A941-BFE3-ADE813910EFB}" destId="{96702345-DFDA-1647-80B6-40E3058240A8}" srcOrd="1" destOrd="0" parTransId="{97DDA595-433D-CF43-9557-4D628F6ED951}" sibTransId="{53296058-BB7F-CD42-A789-C1410FCCFFD3}"/>
    <dgm:cxn modelId="{694D70AB-7169-8C4B-BC65-2195EC292A5B}" srcId="{F66F3F0A-1C15-E74A-9ED8-1C7F6C51F1E3}" destId="{535F9186-0A73-224A-9E08-894391CF2688}" srcOrd="3" destOrd="0" parTransId="{D02C344E-08DE-544A-AA08-F134DDCC9689}" sibTransId="{9B9D8594-1AC0-A941-BC04-F6341B2AA92A}"/>
    <dgm:cxn modelId="{3C148F45-9360-AD44-B1EE-DC71C0A0B185}" type="presOf" srcId="{E4A99842-9B9B-2B46-8485-FCBF0F41250F}" destId="{80C8407A-3087-9F42-A7EC-F81A6FC9F406}" srcOrd="1" destOrd="1" presId="urn:microsoft.com/office/officeart/2005/8/layout/hProcess4"/>
    <dgm:cxn modelId="{3EFE4367-F85A-4F4B-B566-8D8AB097B96E}" srcId="{772A7CAF-F731-154C-9D08-04404389A7FA}" destId="{E4A99842-9B9B-2B46-8485-FCBF0F41250F}" srcOrd="1" destOrd="0" parTransId="{06DBE494-9B4F-A941-8350-3A194A55EEB4}" sibTransId="{03EB4A7A-2E79-FA4F-82C3-04A512317FB3}"/>
    <dgm:cxn modelId="{45C85589-3DE5-7242-9052-9A0AEA3DFF1F}" type="presOf" srcId="{DD36B169-AE56-0B4E-ABDB-E9EF6B07EF10}" destId="{07E37B07-0AE0-8C49-8179-53C97508ED67}" srcOrd="0" destOrd="0" presId="urn:microsoft.com/office/officeart/2005/8/layout/hProcess4"/>
    <dgm:cxn modelId="{E0614BA4-5FD6-D540-AD5A-1911CD0F8034}" type="presOf" srcId="{543FA186-8297-E14F-921E-FC450F990E3D}" destId="{21272368-4EBF-7B4A-9965-9A6EF6E6DE86}" srcOrd="1" destOrd="1" presId="urn:microsoft.com/office/officeart/2005/8/layout/hProcess4"/>
    <dgm:cxn modelId="{56783913-8DBE-684E-8856-DE724D4EFF6B}" srcId="{F66F3F0A-1C15-E74A-9ED8-1C7F6C51F1E3}" destId="{B62CC6D2-B98E-B54F-BB66-3C8F5723C55B}" srcOrd="0" destOrd="0" parTransId="{14EE423B-2BB3-C246-89D8-AEA896771908}" sibTransId="{5409A5A3-5DD3-8746-8672-D50EA6887A73}"/>
    <dgm:cxn modelId="{29540399-3B95-834A-8662-CF3DFA9F821A}" type="presOf" srcId="{535F9186-0A73-224A-9E08-894391CF2688}" destId="{961E70B4-4CE0-EC49-99DE-1D5C9F9F9D7C}" srcOrd="0" destOrd="0" presId="urn:microsoft.com/office/officeart/2005/8/layout/hProcess4"/>
    <dgm:cxn modelId="{C6307B8D-59FD-5148-9D3B-662FB66C18CE}" type="presOf" srcId="{0844B4D1-CA7F-174A-BDCD-E27A09268ECD}" destId="{EC4E25C6-C3D7-4B4B-8BC5-92A960D631E0}" srcOrd="0" destOrd="1" presId="urn:microsoft.com/office/officeart/2005/8/layout/hProcess4"/>
    <dgm:cxn modelId="{6D920115-61C7-2E46-9F83-1B92C718CF5B}" srcId="{535F9186-0A73-224A-9E08-894391CF2688}" destId="{275BFCF4-E366-6B4B-95D9-209532FA77C3}" srcOrd="1" destOrd="0" parTransId="{ABA5C54E-9B3E-F94E-88F3-D2044A15C2A8}" sibTransId="{EE8BC570-AC8C-B443-973C-F1B93BA6F35B}"/>
    <dgm:cxn modelId="{D2613003-AF43-9949-A484-B82C78F1382D}" srcId="{B45DD5DC-97C3-DE45-8192-C0175C7EC9DE}" destId="{86EF93F1-022E-7B4B-991F-7530BF2240D4}" srcOrd="0" destOrd="0" parTransId="{92C779C5-3AE7-F549-9B26-A9C463EC83BB}" sibTransId="{F0F5B36E-8DD1-9A47-AFDE-CCD638AEEF2A}"/>
    <dgm:cxn modelId="{DE4CECA1-2635-824B-B10B-C217EE5C210B}" type="presOf" srcId="{B6E981B7-8FE4-A341-8258-106DC22CD1CE}" destId="{36141795-4C13-D945-B456-B45C0C6D7F95}" srcOrd="0" destOrd="0" presId="urn:microsoft.com/office/officeart/2005/8/layout/hProcess4"/>
    <dgm:cxn modelId="{24907A4A-64D7-5A41-ADCF-855C8D7C60C4}" type="presOf" srcId="{61377071-7ED6-E34A-98C6-091717535A26}" destId="{198F176D-0288-3944-93DE-3C789EA55E35}" srcOrd="1" destOrd="0" presId="urn:microsoft.com/office/officeart/2005/8/layout/hProcess4"/>
    <dgm:cxn modelId="{33B24D4A-4F96-F848-A29F-E80E446EB663}" srcId="{B62CC6D2-B98E-B54F-BB66-3C8F5723C55B}" destId="{543FA186-8297-E14F-921E-FC450F990E3D}" srcOrd="1" destOrd="0" parTransId="{23D9431F-A102-5245-9275-5A30E6CBEC50}" sibTransId="{213AC036-96C0-C044-85C9-6D97648B9986}"/>
    <dgm:cxn modelId="{1DC6DBF5-116E-004E-8497-3D57EB41C630}" type="presOf" srcId="{B6E981B7-8FE4-A341-8258-106DC22CD1CE}" destId="{80C8407A-3087-9F42-A7EC-F81A6FC9F406}" srcOrd="1" destOrd="0" presId="urn:microsoft.com/office/officeart/2005/8/layout/hProcess4"/>
    <dgm:cxn modelId="{4D4EAD63-D045-D045-A58A-17FC932F7BA8}" type="presOf" srcId="{86EF93F1-022E-7B4B-991F-7530BF2240D4}" destId="{54263D70-AF5F-4F48-A0C6-145BE4674821}" srcOrd="1" destOrd="0" presId="urn:microsoft.com/office/officeart/2005/8/layout/hProcess4"/>
    <dgm:cxn modelId="{8B9E4FA1-AD39-E740-93F5-FF6BE8EDE4BF}" srcId="{A4AFF6F9-A417-A941-BFE3-ADE813910EFB}" destId="{61377071-7ED6-E34A-98C6-091717535A26}" srcOrd="0" destOrd="0" parTransId="{E2C4EA14-114F-A948-8692-7DDFA861877D}" sibTransId="{932A951E-CD3A-6347-9019-72DACF0B3282}"/>
    <dgm:cxn modelId="{946C04A7-B7C5-D046-8301-CB3A25491D38}" type="presOf" srcId="{275BFCF4-E366-6B4B-95D9-209532FA77C3}" destId="{B0DDEC13-ACE4-4742-AF15-9777191C54CE}" srcOrd="0" destOrd="1" presId="urn:microsoft.com/office/officeart/2005/8/layout/hProcess4"/>
    <dgm:cxn modelId="{27E4C7A5-D770-A740-ACC2-8FB339D60863}" type="presOf" srcId="{0844B4D1-CA7F-174A-BDCD-E27A09268ECD}" destId="{54263D70-AF5F-4F48-A0C6-145BE4674821}" srcOrd="1" destOrd="1" presId="urn:microsoft.com/office/officeart/2005/8/layout/hProcess4"/>
    <dgm:cxn modelId="{AD584AA6-574A-1441-B59C-AB9166BBFAF7}" type="presOf" srcId="{543FA186-8297-E14F-921E-FC450F990E3D}" destId="{5E1494A8-77FB-CC45-AD26-121A0E33EB57}" srcOrd="0" destOrd="1" presId="urn:microsoft.com/office/officeart/2005/8/layout/hProcess4"/>
    <dgm:cxn modelId="{FEE64BC9-C8FC-A146-863D-06FAE4FF21A9}" srcId="{B62CC6D2-B98E-B54F-BB66-3C8F5723C55B}" destId="{F49B7C8A-B6E9-0C41-986A-7E2BBFCE2626}" srcOrd="0" destOrd="0" parTransId="{C60332B2-008D-FA45-BD91-DDC8B8AC5BEC}" sibTransId="{7C3ADDFE-F3E3-1B47-A608-9A4B4C543456}"/>
    <dgm:cxn modelId="{6C99CD24-DB82-7447-ACD9-59ACAB3DC791}" type="presOf" srcId="{A4AFF6F9-A417-A941-BFE3-ADE813910EFB}" destId="{37E7FABF-9336-9C40-96DB-B62B61DD4613}" srcOrd="0" destOrd="0" presId="urn:microsoft.com/office/officeart/2005/8/layout/hProcess4"/>
    <dgm:cxn modelId="{119D7D83-C734-E744-8765-0FDDD1D87C63}" type="presOf" srcId="{F49B7C8A-B6E9-0C41-986A-7E2BBFCE2626}" destId="{5E1494A8-77FB-CC45-AD26-121A0E33EB57}" srcOrd="0" destOrd="0" presId="urn:microsoft.com/office/officeart/2005/8/layout/hProcess4"/>
    <dgm:cxn modelId="{C6F33876-589C-F44F-979F-46272AE0CEE9}" type="presOf" srcId="{038EB10A-644E-DB4E-8CAA-4709A510BA58}" destId="{B0DDEC13-ACE4-4742-AF15-9777191C54CE}" srcOrd="0" destOrd="0" presId="urn:microsoft.com/office/officeart/2005/8/layout/hProcess4"/>
    <dgm:cxn modelId="{7C7EC49C-3371-1A45-ACE6-332F518CE82A}" srcId="{F66F3F0A-1C15-E74A-9ED8-1C7F6C51F1E3}" destId="{B45DD5DC-97C3-DE45-8192-C0175C7EC9DE}" srcOrd="4" destOrd="0" parTransId="{BD26DE9C-68B0-C140-86A2-E66982C56161}" sibTransId="{3F018087-99EC-0E44-90C1-F60D3D775776}"/>
    <dgm:cxn modelId="{901506C5-DA0E-0944-9C97-EB37C2BB16A5}" srcId="{F66F3F0A-1C15-E74A-9ED8-1C7F6C51F1E3}" destId="{772A7CAF-F731-154C-9D08-04404389A7FA}" srcOrd="1" destOrd="0" parTransId="{2DE477F5-F549-CE49-B225-6D9456D38E66}" sibTransId="{CDCF1663-307D-0547-98CD-B8C3B9F1B8D4}"/>
    <dgm:cxn modelId="{F0742B4D-F141-F842-BAF8-160331BE0325}" type="presOf" srcId="{7F8F23FC-F442-FB4A-AB06-B873A179219A}" destId="{54263D70-AF5F-4F48-A0C6-145BE4674821}" srcOrd="1" destOrd="2" presId="urn:microsoft.com/office/officeart/2005/8/layout/hProcess4"/>
    <dgm:cxn modelId="{CA5990C3-7C72-1745-B395-7FCB8D50BB74}" srcId="{772A7CAF-F731-154C-9D08-04404389A7FA}" destId="{B6E981B7-8FE4-A341-8258-106DC22CD1CE}" srcOrd="0" destOrd="0" parTransId="{0D3401E0-C7CC-E24A-9FD0-FCDDD591AB22}" sibTransId="{9FC0FC7F-312E-E349-9169-35A361F0DA69}"/>
    <dgm:cxn modelId="{485C4C39-F749-FF46-A901-C1A6C211EB0F}" type="presOf" srcId="{5409A5A3-5DD3-8746-8672-D50EA6887A73}" destId="{C34A02AC-E43B-E64A-98B7-D7F0F68A5B18}" srcOrd="0" destOrd="0" presId="urn:microsoft.com/office/officeart/2005/8/layout/hProcess4"/>
    <dgm:cxn modelId="{DBDFE740-0B6E-A644-AB1A-2E9DE5579537}" type="presOf" srcId="{E4A99842-9B9B-2B46-8485-FCBF0F41250F}" destId="{36141795-4C13-D945-B456-B45C0C6D7F95}" srcOrd="0" destOrd="1" presId="urn:microsoft.com/office/officeart/2005/8/layout/hProcess4"/>
    <dgm:cxn modelId="{A77070AF-416E-7E4C-94C7-9DA8056E6222}" type="presOf" srcId="{772A7CAF-F731-154C-9D08-04404389A7FA}" destId="{833E1A4D-C856-494C-9310-79D28A7B3343}" srcOrd="0" destOrd="0" presId="urn:microsoft.com/office/officeart/2005/8/layout/hProcess4"/>
    <dgm:cxn modelId="{4B7B932B-4D35-2E45-941D-3915EA720E62}" type="presOf" srcId="{9B9D8594-1AC0-A941-BC04-F6341B2AA92A}" destId="{1924B303-8A8F-D04A-9B5A-F833EB6F6268}" srcOrd="0" destOrd="0" presId="urn:microsoft.com/office/officeart/2005/8/layout/hProcess4"/>
    <dgm:cxn modelId="{35178D96-BA69-7147-971A-17B8488E88A9}" srcId="{B45DD5DC-97C3-DE45-8192-C0175C7EC9DE}" destId="{0844B4D1-CA7F-174A-BDCD-E27A09268ECD}" srcOrd="1" destOrd="0" parTransId="{862EA118-D336-BC4D-9177-0F5C59C37FC9}" sibTransId="{3726A29E-087D-1B4C-A622-5D0EA54617DD}"/>
    <dgm:cxn modelId="{1C9C4B66-D5D2-5A4A-A9E6-0A9C2AC7F7D0}" srcId="{F66F3F0A-1C15-E74A-9ED8-1C7F6C51F1E3}" destId="{A4AFF6F9-A417-A941-BFE3-ADE813910EFB}" srcOrd="2" destOrd="0" parTransId="{5BEC0F89-EAFA-2F44-9A41-7BDA98F6495D}" sibTransId="{DD36B169-AE56-0B4E-ABDB-E9EF6B07EF10}"/>
    <dgm:cxn modelId="{B3907583-F78E-7C47-A6A6-73FDF2B63D88}" type="presOf" srcId="{275BFCF4-E366-6B4B-95D9-209532FA77C3}" destId="{C57FC684-C526-084E-899D-267C4BEFD848}" srcOrd="1" destOrd="1" presId="urn:microsoft.com/office/officeart/2005/8/layout/hProcess4"/>
    <dgm:cxn modelId="{A14BB143-B56D-0A4C-B36F-606B10EBA60E}" type="presOf" srcId="{B45DD5DC-97C3-DE45-8192-C0175C7EC9DE}" destId="{AF6505CF-267F-3E45-B6F3-BA7036ABB4F7}" srcOrd="0" destOrd="0" presId="urn:microsoft.com/office/officeart/2005/8/layout/hProcess4"/>
    <dgm:cxn modelId="{68AA205A-BB83-FD46-8131-3A4B522A177E}" type="presOf" srcId="{7F8F23FC-F442-FB4A-AB06-B873A179219A}" destId="{EC4E25C6-C3D7-4B4B-8BC5-92A960D631E0}" srcOrd="0" destOrd="2" presId="urn:microsoft.com/office/officeart/2005/8/layout/hProcess4"/>
    <dgm:cxn modelId="{CC88FC65-15BB-CD47-99BB-4DAFCF699BD0}" type="presOf" srcId="{96702345-DFDA-1647-80B6-40E3058240A8}" destId="{198F176D-0288-3944-93DE-3C789EA55E35}" srcOrd="1" destOrd="1" presId="urn:microsoft.com/office/officeart/2005/8/layout/hProcess4"/>
    <dgm:cxn modelId="{E0B87EC6-40DB-974D-90DE-BA88B58144D0}" srcId="{B45DD5DC-97C3-DE45-8192-C0175C7EC9DE}" destId="{7F8F23FC-F442-FB4A-AB06-B873A179219A}" srcOrd="2" destOrd="0" parTransId="{4742E219-8D12-854C-AE44-9BA4E661164E}" sibTransId="{68F4ADC8-32D0-5740-8836-A5386CB28FF8}"/>
    <dgm:cxn modelId="{1A570276-1770-C14B-9A7C-CE0C54B18D88}" type="presOf" srcId="{038EB10A-644E-DB4E-8CAA-4709A510BA58}" destId="{C57FC684-C526-084E-899D-267C4BEFD848}" srcOrd="1" destOrd="0" presId="urn:microsoft.com/office/officeart/2005/8/layout/hProcess4"/>
    <dgm:cxn modelId="{072AB466-3D92-7A4A-8F05-EE95F16727F6}" type="presOf" srcId="{CDCF1663-307D-0547-98CD-B8C3B9F1B8D4}" destId="{B4D2EF6E-4EBE-AF40-9923-764B9DA51EAC}" srcOrd="0" destOrd="0" presId="urn:microsoft.com/office/officeart/2005/8/layout/hProcess4"/>
    <dgm:cxn modelId="{4B4144BF-763F-2941-A552-8B0F8707A176}" type="presOf" srcId="{B62CC6D2-B98E-B54F-BB66-3C8F5723C55B}" destId="{76846BB1-C877-DA42-B78C-85598899D6F0}" srcOrd="0" destOrd="0" presId="urn:microsoft.com/office/officeart/2005/8/layout/hProcess4"/>
    <dgm:cxn modelId="{DA393A47-6116-4B4F-9231-74C92759787C}" type="presParOf" srcId="{6449CC79-290B-2C4C-8CA9-111520A902CC}" destId="{621CF70D-0449-C146-98C2-8438753DD60E}" srcOrd="0" destOrd="0" presId="urn:microsoft.com/office/officeart/2005/8/layout/hProcess4"/>
    <dgm:cxn modelId="{C91A4011-DE32-F74A-92F6-9D8EE3BB0A61}" type="presParOf" srcId="{6449CC79-290B-2C4C-8CA9-111520A902CC}" destId="{C9061972-420F-F645-B6FA-E3EF5FD0FD28}" srcOrd="1" destOrd="0" presId="urn:microsoft.com/office/officeart/2005/8/layout/hProcess4"/>
    <dgm:cxn modelId="{3D4E1D4B-0F64-4840-9D31-BF8C8C63004A}" type="presParOf" srcId="{6449CC79-290B-2C4C-8CA9-111520A902CC}" destId="{56B69327-2698-7043-9660-10512895DAC9}" srcOrd="2" destOrd="0" presId="urn:microsoft.com/office/officeart/2005/8/layout/hProcess4"/>
    <dgm:cxn modelId="{8DF609A7-86EF-3845-9EF1-505D4E0E48AF}" type="presParOf" srcId="{56B69327-2698-7043-9660-10512895DAC9}" destId="{1EA13405-CC13-CC4E-9C2D-3CF3E5B9EDAF}" srcOrd="0" destOrd="0" presId="urn:microsoft.com/office/officeart/2005/8/layout/hProcess4"/>
    <dgm:cxn modelId="{1F2C5F07-2B49-E24F-B4F9-1E923B7208EE}" type="presParOf" srcId="{1EA13405-CC13-CC4E-9C2D-3CF3E5B9EDAF}" destId="{E1C2033E-F292-8B44-AC82-901E0AF85150}" srcOrd="0" destOrd="0" presId="urn:microsoft.com/office/officeart/2005/8/layout/hProcess4"/>
    <dgm:cxn modelId="{8304734F-3601-D840-AE7D-F4DF02F65419}" type="presParOf" srcId="{1EA13405-CC13-CC4E-9C2D-3CF3E5B9EDAF}" destId="{5E1494A8-77FB-CC45-AD26-121A0E33EB57}" srcOrd="1" destOrd="0" presId="urn:microsoft.com/office/officeart/2005/8/layout/hProcess4"/>
    <dgm:cxn modelId="{53B34094-8EA1-7948-9A61-A85324FD1DB5}" type="presParOf" srcId="{1EA13405-CC13-CC4E-9C2D-3CF3E5B9EDAF}" destId="{21272368-4EBF-7B4A-9965-9A6EF6E6DE86}" srcOrd="2" destOrd="0" presId="urn:microsoft.com/office/officeart/2005/8/layout/hProcess4"/>
    <dgm:cxn modelId="{164C6784-3B81-A74C-AF36-E2A808EE4341}" type="presParOf" srcId="{1EA13405-CC13-CC4E-9C2D-3CF3E5B9EDAF}" destId="{76846BB1-C877-DA42-B78C-85598899D6F0}" srcOrd="3" destOrd="0" presId="urn:microsoft.com/office/officeart/2005/8/layout/hProcess4"/>
    <dgm:cxn modelId="{3CDD9C8B-8D44-A34C-82EE-F5CF446905D4}" type="presParOf" srcId="{1EA13405-CC13-CC4E-9C2D-3CF3E5B9EDAF}" destId="{466D5B83-7867-4D4F-89F2-ADF34CF8CF8A}" srcOrd="4" destOrd="0" presId="urn:microsoft.com/office/officeart/2005/8/layout/hProcess4"/>
    <dgm:cxn modelId="{410FEBED-E698-1946-B6C5-F86023B892A2}" type="presParOf" srcId="{56B69327-2698-7043-9660-10512895DAC9}" destId="{C34A02AC-E43B-E64A-98B7-D7F0F68A5B18}" srcOrd="1" destOrd="0" presId="urn:microsoft.com/office/officeart/2005/8/layout/hProcess4"/>
    <dgm:cxn modelId="{A89830B6-D775-754D-8649-5E5CADDCB5DE}" type="presParOf" srcId="{56B69327-2698-7043-9660-10512895DAC9}" destId="{4A4558D9-3FD3-ED46-95DE-08209FB6637F}" srcOrd="2" destOrd="0" presId="urn:microsoft.com/office/officeart/2005/8/layout/hProcess4"/>
    <dgm:cxn modelId="{1BF477E5-6543-384F-8790-D0211D27D272}" type="presParOf" srcId="{4A4558D9-3FD3-ED46-95DE-08209FB6637F}" destId="{EC1269B5-1B55-6C4D-BF17-66F0155C1BCA}" srcOrd="0" destOrd="0" presId="urn:microsoft.com/office/officeart/2005/8/layout/hProcess4"/>
    <dgm:cxn modelId="{ECC108A3-8DD5-6E49-BD63-33175EE06F6F}" type="presParOf" srcId="{4A4558D9-3FD3-ED46-95DE-08209FB6637F}" destId="{36141795-4C13-D945-B456-B45C0C6D7F95}" srcOrd="1" destOrd="0" presId="urn:microsoft.com/office/officeart/2005/8/layout/hProcess4"/>
    <dgm:cxn modelId="{BDFB928A-0825-0E4E-BAA7-4B44D7E0A98F}" type="presParOf" srcId="{4A4558D9-3FD3-ED46-95DE-08209FB6637F}" destId="{80C8407A-3087-9F42-A7EC-F81A6FC9F406}" srcOrd="2" destOrd="0" presId="urn:microsoft.com/office/officeart/2005/8/layout/hProcess4"/>
    <dgm:cxn modelId="{FFABCAD2-678F-D94C-B5E2-D4952776E8B4}" type="presParOf" srcId="{4A4558D9-3FD3-ED46-95DE-08209FB6637F}" destId="{833E1A4D-C856-494C-9310-79D28A7B3343}" srcOrd="3" destOrd="0" presId="urn:microsoft.com/office/officeart/2005/8/layout/hProcess4"/>
    <dgm:cxn modelId="{AC44174D-E56A-1B4E-BE0C-7E44F3F17429}" type="presParOf" srcId="{4A4558D9-3FD3-ED46-95DE-08209FB6637F}" destId="{3936B297-C5C5-5949-9914-7E911C597C9D}" srcOrd="4" destOrd="0" presId="urn:microsoft.com/office/officeart/2005/8/layout/hProcess4"/>
    <dgm:cxn modelId="{30EA711A-81E0-3448-93A7-75E3B8414494}" type="presParOf" srcId="{56B69327-2698-7043-9660-10512895DAC9}" destId="{B4D2EF6E-4EBE-AF40-9923-764B9DA51EAC}" srcOrd="3" destOrd="0" presId="urn:microsoft.com/office/officeart/2005/8/layout/hProcess4"/>
    <dgm:cxn modelId="{E6EA27B1-E8AB-8D4D-8E8F-D8D557F6610E}" type="presParOf" srcId="{56B69327-2698-7043-9660-10512895DAC9}" destId="{810CAA4B-FF78-574A-B030-B748D6FC346C}" srcOrd="4" destOrd="0" presId="urn:microsoft.com/office/officeart/2005/8/layout/hProcess4"/>
    <dgm:cxn modelId="{9051BFBF-9237-3C49-9DE3-F7C8BF47C87E}" type="presParOf" srcId="{810CAA4B-FF78-574A-B030-B748D6FC346C}" destId="{82B6BBA4-3902-3541-9766-9B7AC1700637}" srcOrd="0" destOrd="0" presId="urn:microsoft.com/office/officeart/2005/8/layout/hProcess4"/>
    <dgm:cxn modelId="{1AD15FAD-CE95-3F41-8881-505ACCB1F34F}" type="presParOf" srcId="{810CAA4B-FF78-574A-B030-B748D6FC346C}" destId="{5886DE9C-0FE9-8645-B5F4-7A2FAC18D667}" srcOrd="1" destOrd="0" presId="urn:microsoft.com/office/officeart/2005/8/layout/hProcess4"/>
    <dgm:cxn modelId="{EADD91FE-BC8A-DB48-A5E7-F3E022403EDF}" type="presParOf" srcId="{810CAA4B-FF78-574A-B030-B748D6FC346C}" destId="{198F176D-0288-3944-93DE-3C789EA55E35}" srcOrd="2" destOrd="0" presId="urn:microsoft.com/office/officeart/2005/8/layout/hProcess4"/>
    <dgm:cxn modelId="{6978E027-94C9-B745-B2E7-409AED834BDF}" type="presParOf" srcId="{810CAA4B-FF78-574A-B030-B748D6FC346C}" destId="{37E7FABF-9336-9C40-96DB-B62B61DD4613}" srcOrd="3" destOrd="0" presId="urn:microsoft.com/office/officeart/2005/8/layout/hProcess4"/>
    <dgm:cxn modelId="{9877777B-9F05-5448-9397-B674ABBAFEA6}" type="presParOf" srcId="{810CAA4B-FF78-574A-B030-B748D6FC346C}" destId="{98921006-062B-D04B-8061-CB7171C8FB23}" srcOrd="4" destOrd="0" presId="urn:microsoft.com/office/officeart/2005/8/layout/hProcess4"/>
    <dgm:cxn modelId="{678E034D-E8A1-1B47-9690-5460436989C3}" type="presParOf" srcId="{56B69327-2698-7043-9660-10512895DAC9}" destId="{07E37B07-0AE0-8C49-8179-53C97508ED67}" srcOrd="5" destOrd="0" presId="urn:microsoft.com/office/officeart/2005/8/layout/hProcess4"/>
    <dgm:cxn modelId="{0B22C59B-720C-B843-86F9-0BC432B9463E}" type="presParOf" srcId="{56B69327-2698-7043-9660-10512895DAC9}" destId="{89C609CB-DB52-9140-9A83-E83B0C63256E}" srcOrd="6" destOrd="0" presId="urn:microsoft.com/office/officeart/2005/8/layout/hProcess4"/>
    <dgm:cxn modelId="{EBDFD014-36BF-4045-9C27-2ED8CB4B243B}" type="presParOf" srcId="{89C609CB-DB52-9140-9A83-E83B0C63256E}" destId="{DA87C07A-8414-4B40-B693-21907C362F41}" srcOrd="0" destOrd="0" presId="urn:microsoft.com/office/officeart/2005/8/layout/hProcess4"/>
    <dgm:cxn modelId="{E34E32FB-B112-8B49-BC11-6AC5C65E6913}" type="presParOf" srcId="{89C609CB-DB52-9140-9A83-E83B0C63256E}" destId="{B0DDEC13-ACE4-4742-AF15-9777191C54CE}" srcOrd="1" destOrd="0" presId="urn:microsoft.com/office/officeart/2005/8/layout/hProcess4"/>
    <dgm:cxn modelId="{32A1E887-1C5E-D247-8248-55AE174F0D33}" type="presParOf" srcId="{89C609CB-DB52-9140-9A83-E83B0C63256E}" destId="{C57FC684-C526-084E-899D-267C4BEFD848}" srcOrd="2" destOrd="0" presId="urn:microsoft.com/office/officeart/2005/8/layout/hProcess4"/>
    <dgm:cxn modelId="{7F0792A2-3742-EA4C-9014-25CEEDB3C1D9}" type="presParOf" srcId="{89C609CB-DB52-9140-9A83-E83B0C63256E}" destId="{961E70B4-4CE0-EC49-99DE-1D5C9F9F9D7C}" srcOrd="3" destOrd="0" presId="urn:microsoft.com/office/officeart/2005/8/layout/hProcess4"/>
    <dgm:cxn modelId="{C72BA6B8-4953-674D-A81A-3B8776F283F5}" type="presParOf" srcId="{89C609CB-DB52-9140-9A83-E83B0C63256E}" destId="{E1F525B9-4FC2-8A45-885E-506324430CE6}" srcOrd="4" destOrd="0" presId="urn:microsoft.com/office/officeart/2005/8/layout/hProcess4"/>
    <dgm:cxn modelId="{22D4252A-746C-FD4E-862F-9982B3784044}" type="presParOf" srcId="{56B69327-2698-7043-9660-10512895DAC9}" destId="{1924B303-8A8F-D04A-9B5A-F833EB6F6268}" srcOrd="7" destOrd="0" presId="urn:microsoft.com/office/officeart/2005/8/layout/hProcess4"/>
    <dgm:cxn modelId="{70654C10-92FF-D549-A607-E1088EC21ECB}" type="presParOf" srcId="{56B69327-2698-7043-9660-10512895DAC9}" destId="{080E139D-8A22-1E4D-9EAC-669F10EF0CFC}" srcOrd="8" destOrd="0" presId="urn:microsoft.com/office/officeart/2005/8/layout/hProcess4"/>
    <dgm:cxn modelId="{3FC5FC46-1094-414B-99C6-FBF47BAF19C6}" type="presParOf" srcId="{080E139D-8A22-1E4D-9EAC-669F10EF0CFC}" destId="{0FDC13F9-A5ED-7E49-A88B-BDBC1340BE81}" srcOrd="0" destOrd="0" presId="urn:microsoft.com/office/officeart/2005/8/layout/hProcess4"/>
    <dgm:cxn modelId="{F42EE37E-5D8F-8C40-8E72-A91D11C1C318}" type="presParOf" srcId="{080E139D-8A22-1E4D-9EAC-669F10EF0CFC}" destId="{EC4E25C6-C3D7-4B4B-8BC5-92A960D631E0}" srcOrd="1" destOrd="0" presId="urn:microsoft.com/office/officeart/2005/8/layout/hProcess4"/>
    <dgm:cxn modelId="{C78E635C-A62D-1F42-ADF9-EDCD66794816}" type="presParOf" srcId="{080E139D-8A22-1E4D-9EAC-669F10EF0CFC}" destId="{54263D70-AF5F-4F48-A0C6-145BE4674821}" srcOrd="2" destOrd="0" presId="urn:microsoft.com/office/officeart/2005/8/layout/hProcess4"/>
    <dgm:cxn modelId="{D6FA82B0-6BB1-BA43-8489-5DD4DDF442A9}" type="presParOf" srcId="{080E139D-8A22-1E4D-9EAC-669F10EF0CFC}" destId="{AF6505CF-267F-3E45-B6F3-BA7036ABB4F7}" srcOrd="3" destOrd="0" presId="urn:microsoft.com/office/officeart/2005/8/layout/hProcess4"/>
    <dgm:cxn modelId="{F0CB7D7D-FFBB-AE44-B039-FA0BA4DADBEA}" type="presParOf" srcId="{080E139D-8A22-1E4D-9EAC-669F10EF0CFC}" destId="{D83900E5-6697-DA46-8463-122A3A134EC6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AEA660-D284-8643-9AEC-38DA8E389734}" type="doc">
      <dgm:prSet loTypeId="urn:microsoft.com/office/officeart/2005/8/layout/cycle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F09E0E-723A-9947-B50E-1F608DD7D4F1}">
      <dgm:prSet phldrT="[Text]" custT="1"/>
      <dgm:spPr/>
      <dgm:t>
        <a:bodyPr/>
        <a:lstStyle/>
        <a:p>
          <a:r>
            <a:rPr lang="en-US" sz="2000" dirty="0" smtClean="0"/>
            <a:t>Define &amp; Identify</a:t>
          </a:r>
          <a:endParaRPr lang="en-US" sz="2000" dirty="0"/>
        </a:p>
      </dgm:t>
    </dgm:pt>
    <dgm:pt modelId="{CF410993-3D19-4B48-BD1C-3DC42ACEE283}" type="parTrans" cxnId="{C1637417-A08A-F64D-BAF3-E4A497BB5ABE}">
      <dgm:prSet/>
      <dgm:spPr/>
      <dgm:t>
        <a:bodyPr/>
        <a:lstStyle/>
        <a:p>
          <a:endParaRPr lang="en-US" sz="1800"/>
        </a:p>
      </dgm:t>
    </dgm:pt>
    <dgm:pt modelId="{3E2DF425-E742-3A4C-8081-B52BC6ABDB74}" type="sibTrans" cxnId="{C1637417-A08A-F64D-BAF3-E4A497BB5ABE}">
      <dgm:prSet/>
      <dgm:spPr/>
      <dgm:t>
        <a:bodyPr/>
        <a:lstStyle/>
        <a:p>
          <a:endParaRPr lang="en-US" sz="1800"/>
        </a:p>
      </dgm:t>
    </dgm:pt>
    <dgm:pt modelId="{8F6BA138-D229-D94D-889E-6FC079DD64EC}" type="asst">
      <dgm:prSet phldrT="[Text]" custT="1"/>
      <dgm:spPr/>
      <dgm:t>
        <a:bodyPr/>
        <a:lstStyle/>
        <a:p>
          <a:r>
            <a:rPr lang="en-US" sz="2000" dirty="0" smtClean="0"/>
            <a:t>Detect &amp; Quantify</a:t>
          </a:r>
          <a:endParaRPr lang="en-US" sz="2000" dirty="0"/>
        </a:p>
      </dgm:t>
    </dgm:pt>
    <dgm:pt modelId="{BCD3A724-043E-594B-8BC5-7EC35ECC7F96}" type="parTrans" cxnId="{3BB3B408-8457-3544-9E40-8808F591828F}">
      <dgm:prSet/>
      <dgm:spPr/>
      <dgm:t>
        <a:bodyPr/>
        <a:lstStyle/>
        <a:p>
          <a:endParaRPr lang="en-US" sz="1800"/>
        </a:p>
      </dgm:t>
    </dgm:pt>
    <dgm:pt modelId="{7673345F-93A6-014B-AE78-C92D01A34904}" type="sibTrans" cxnId="{3BB3B408-8457-3544-9E40-8808F591828F}">
      <dgm:prSet/>
      <dgm:spPr/>
      <dgm:t>
        <a:bodyPr/>
        <a:lstStyle/>
        <a:p>
          <a:endParaRPr lang="en-US" sz="1800"/>
        </a:p>
      </dgm:t>
    </dgm:pt>
    <dgm:pt modelId="{113ED6EE-4BC4-6840-A5CF-2083B969E52F}">
      <dgm:prSet phldrT="[Text]" custT="1"/>
      <dgm:spPr/>
      <dgm:t>
        <a:bodyPr/>
        <a:lstStyle/>
        <a:p>
          <a:r>
            <a:rPr lang="en-US" sz="1800" dirty="0" smtClean="0"/>
            <a:t>Detection Algorithms</a:t>
          </a:r>
          <a:endParaRPr lang="en-US" sz="1800" dirty="0"/>
        </a:p>
      </dgm:t>
    </dgm:pt>
    <dgm:pt modelId="{4E02885A-F7F5-1F4E-A2BB-C54CA59F9423}" type="parTrans" cxnId="{7D93A2C9-608E-674B-A6C0-DCC66FCAC661}">
      <dgm:prSet/>
      <dgm:spPr/>
      <dgm:t>
        <a:bodyPr/>
        <a:lstStyle/>
        <a:p>
          <a:endParaRPr lang="en-US" sz="1800"/>
        </a:p>
      </dgm:t>
    </dgm:pt>
    <dgm:pt modelId="{2152584B-0D8D-064E-B7DA-E1CC1D268C7F}" type="sibTrans" cxnId="{7D93A2C9-608E-674B-A6C0-DCC66FCAC661}">
      <dgm:prSet/>
      <dgm:spPr/>
      <dgm:t>
        <a:bodyPr/>
        <a:lstStyle/>
        <a:p>
          <a:endParaRPr lang="en-US" sz="1800"/>
        </a:p>
      </dgm:t>
    </dgm:pt>
    <dgm:pt modelId="{8AF1CED2-BC24-8644-A9A5-53EBDC964D37}">
      <dgm:prSet phldrT="[Text]" custT="1"/>
      <dgm:spPr/>
      <dgm:t>
        <a:bodyPr/>
        <a:lstStyle/>
        <a:p>
          <a:r>
            <a:rPr lang="en-US" sz="1800" dirty="0" smtClean="0"/>
            <a:t>Quantify Prevalence</a:t>
          </a:r>
          <a:endParaRPr lang="en-US" sz="1800" dirty="0"/>
        </a:p>
      </dgm:t>
    </dgm:pt>
    <dgm:pt modelId="{24BCCCAD-2B4F-EE4A-A9D9-0192D42F6371}" type="parTrans" cxnId="{C0845DA6-F636-4946-A167-EF6EB774F958}">
      <dgm:prSet/>
      <dgm:spPr/>
      <dgm:t>
        <a:bodyPr/>
        <a:lstStyle/>
        <a:p>
          <a:endParaRPr lang="en-US" sz="1800"/>
        </a:p>
      </dgm:t>
    </dgm:pt>
    <dgm:pt modelId="{9511AC2E-F1E5-7A49-A44E-54D4F69681E3}" type="sibTrans" cxnId="{C0845DA6-F636-4946-A167-EF6EB774F958}">
      <dgm:prSet/>
      <dgm:spPr/>
      <dgm:t>
        <a:bodyPr/>
        <a:lstStyle/>
        <a:p>
          <a:endParaRPr lang="en-US" sz="1800"/>
        </a:p>
      </dgm:t>
    </dgm:pt>
    <dgm:pt modelId="{5F6B7F64-FA5F-8541-91E6-53098300A9A3}">
      <dgm:prSet phldrT="[Text]" custT="1"/>
      <dgm:spPr/>
      <dgm:t>
        <a:bodyPr tIns="0" anchor="t" anchorCtr="0"/>
        <a:lstStyle/>
        <a:p>
          <a:endParaRPr lang="en-US" sz="1800" dirty="0"/>
        </a:p>
      </dgm:t>
    </dgm:pt>
    <dgm:pt modelId="{8C253B98-AC6E-9648-AE09-22D656185A51}" type="parTrans" cxnId="{CE0F05C2-3C1E-1E4B-AEEF-D840314322AA}">
      <dgm:prSet/>
      <dgm:spPr/>
      <dgm:t>
        <a:bodyPr/>
        <a:lstStyle/>
        <a:p>
          <a:endParaRPr lang="en-US" sz="1800"/>
        </a:p>
      </dgm:t>
    </dgm:pt>
    <dgm:pt modelId="{0DA0A591-C3A9-8549-BC3F-1619BED30629}" type="sibTrans" cxnId="{CE0F05C2-3C1E-1E4B-AEEF-D840314322AA}">
      <dgm:prSet/>
      <dgm:spPr/>
      <dgm:t>
        <a:bodyPr/>
        <a:lstStyle/>
        <a:p>
          <a:endParaRPr lang="en-US" sz="1800"/>
        </a:p>
      </dgm:t>
    </dgm:pt>
    <dgm:pt modelId="{EC6376D6-B0F8-D24D-851C-A7449A31EAD4}">
      <dgm:prSet phldrT="[Text]" custT="1"/>
      <dgm:spPr/>
      <dgm:t>
        <a:bodyPr/>
        <a:lstStyle/>
        <a:p>
          <a:r>
            <a:rPr lang="en-US" sz="1800" dirty="0" smtClean="0"/>
            <a:t>Types of Glitches</a:t>
          </a:r>
          <a:endParaRPr lang="en-US" sz="1800" dirty="0"/>
        </a:p>
      </dgm:t>
    </dgm:pt>
    <dgm:pt modelId="{6F126C8A-25AC-9F4D-A2F7-41F3BC466687}" type="parTrans" cxnId="{62795A7F-9944-7F40-A95E-09CC7854E9E0}">
      <dgm:prSet/>
      <dgm:spPr/>
      <dgm:t>
        <a:bodyPr/>
        <a:lstStyle/>
        <a:p>
          <a:endParaRPr lang="en-US" sz="1800"/>
        </a:p>
      </dgm:t>
    </dgm:pt>
    <dgm:pt modelId="{A73AD63A-5D27-C54E-BC00-9F605981DC62}" type="sibTrans" cxnId="{62795A7F-9944-7F40-A95E-09CC7854E9E0}">
      <dgm:prSet/>
      <dgm:spPr/>
      <dgm:t>
        <a:bodyPr/>
        <a:lstStyle/>
        <a:p>
          <a:endParaRPr lang="en-US" sz="1800"/>
        </a:p>
      </dgm:t>
    </dgm:pt>
    <dgm:pt modelId="{8CAE612E-4A2A-5249-9631-90CF4330AB5B}">
      <dgm:prSet phldrT="[Text]" custT="1"/>
      <dgm:spPr/>
      <dgm:t>
        <a:bodyPr/>
        <a:lstStyle/>
        <a:p>
          <a:r>
            <a:rPr lang="en-US" sz="1800" dirty="0" smtClean="0"/>
            <a:t>Importance of Glitches</a:t>
          </a:r>
          <a:endParaRPr lang="en-US" sz="1800" dirty="0"/>
        </a:p>
      </dgm:t>
    </dgm:pt>
    <dgm:pt modelId="{43AAF257-C64D-F643-811C-2DAC82977E31}" type="parTrans" cxnId="{96B72631-4550-734B-877A-480A22987302}">
      <dgm:prSet/>
      <dgm:spPr/>
      <dgm:t>
        <a:bodyPr/>
        <a:lstStyle/>
        <a:p>
          <a:endParaRPr lang="en-US" sz="1800"/>
        </a:p>
      </dgm:t>
    </dgm:pt>
    <dgm:pt modelId="{AC48ECC7-6A92-7A47-BAC0-F49EDA88BFE1}" type="sibTrans" cxnId="{96B72631-4550-734B-877A-480A22987302}">
      <dgm:prSet/>
      <dgm:spPr/>
      <dgm:t>
        <a:bodyPr/>
        <a:lstStyle/>
        <a:p>
          <a:endParaRPr lang="en-US" sz="1800"/>
        </a:p>
      </dgm:t>
    </dgm:pt>
    <dgm:pt modelId="{3727876D-409E-1241-A806-79DAD0BEFCD7}">
      <dgm:prSet phldrT="[Text]" custT="1"/>
      <dgm:spPr/>
      <dgm:t>
        <a:bodyPr/>
        <a:lstStyle/>
        <a:p>
          <a:r>
            <a:rPr lang="en-US" sz="2000" dirty="0" smtClean="0"/>
            <a:t>Clean &amp; Rectify</a:t>
          </a:r>
          <a:endParaRPr lang="en-US" sz="2000" dirty="0"/>
        </a:p>
      </dgm:t>
    </dgm:pt>
    <dgm:pt modelId="{24B2BC6A-3B86-A545-83CD-4D55D12594A1}" type="parTrans" cxnId="{46AF40BD-795C-D046-AEB4-6AF5260DB60B}">
      <dgm:prSet/>
      <dgm:spPr/>
      <dgm:t>
        <a:bodyPr/>
        <a:lstStyle/>
        <a:p>
          <a:endParaRPr lang="en-US" sz="1800"/>
        </a:p>
      </dgm:t>
    </dgm:pt>
    <dgm:pt modelId="{32B44902-8218-9E45-8CB2-EDD2F7E9657B}" type="sibTrans" cxnId="{46AF40BD-795C-D046-AEB4-6AF5260DB60B}">
      <dgm:prSet/>
      <dgm:spPr/>
      <dgm:t>
        <a:bodyPr/>
        <a:lstStyle/>
        <a:p>
          <a:endParaRPr lang="en-US" sz="1800"/>
        </a:p>
      </dgm:t>
    </dgm:pt>
    <dgm:pt modelId="{62D317BC-6339-A548-9EB8-357425FA5FA2}">
      <dgm:prSet phldrT="[Text]" custT="1"/>
      <dgm:spPr/>
      <dgm:t>
        <a:bodyPr/>
        <a:lstStyle/>
        <a:p>
          <a:r>
            <a:rPr lang="en-US" sz="1800" dirty="0" smtClean="0"/>
            <a:t>Develop Strategies</a:t>
          </a:r>
          <a:endParaRPr lang="en-US" sz="1800" dirty="0"/>
        </a:p>
      </dgm:t>
    </dgm:pt>
    <dgm:pt modelId="{FBDAFB19-BB11-1741-8042-A3FED3DA4F40}" type="parTrans" cxnId="{75677D08-81C5-3543-B5D8-766002AAADC5}">
      <dgm:prSet/>
      <dgm:spPr/>
      <dgm:t>
        <a:bodyPr/>
        <a:lstStyle/>
        <a:p>
          <a:endParaRPr lang="en-US" sz="1800"/>
        </a:p>
      </dgm:t>
    </dgm:pt>
    <dgm:pt modelId="{4B0B422E-6A6A-0E40-979A-FFD2F7721CDF}" type="sibTrans" cxnId="{75677D08-81C5-3543-B5D8-766002AAADC5}">
      <dgm:prSet/>
      <dgm:spPr/>
      <dgm:t>
        <a:bodyPr/>
        <a:lstStyle/>
        <a:p>
          <a:endParaRPr lang="en-US" sz="1800"/>
        </a:p>
      </dgm:t>
    </dgm:pt>
    <dgm:pt modelId="{0E04AED8-7038-0A42-8634-C5977FF790C8}">
      <dgm:prSet phldrT="[Text]" custT="1"/>
      <dgm:spPr/>
      <dgm:t>
        <a:bodyPr/>
        <a:lstStyle/>
        <a:p>
          <a:r>
            <a:rPr lang="en-US" sz="2000" dirty="0" smtClean="0"/>
            <a:t>Measure &amp; Verify</a:t>
          </a:r>
          <a:endParaRPr lang="en-US" sz="2000" dirty="0"/>
        </a:p>
      </dgm:t>
    </dgm:pt>
    <dgm:pt modelId="{F04BF97A-558E-D441-AE2D-527B1E1C5811}" type="parTrans" cxnId="{D8462E25-AA13-EA4F-B817-618E20069565}">
      <dgm:prSet/>
      <dgm:spPr/>
      <dgm:t>
        <a:bodyPr/>
        <a:lstStyle/>
        <a:p>
          <a:endParaRPr lang="en-US" sz="1800"/>
        </a:p>
      </dgm:t>
    </dgm:pt>
    <dgm:pt modelId="{406BA57D-59A0-B143-BFC7-FD78BAA76576}" type="sibTrans" cxnId="{D8462E25-AA13-EA4F-B817-618E20069565}">
      <dgm:prSet/>
      <dgm:spPr/>
      <dgm:t>
        <a:bodyPr/>
        <a:lstStyle/>
        <a:p>
          <a:endParaRPr lang="en-US" sz="1800"/>
        </a:p>
      </dgm:t>
    </dgm:pt>
    <dgm:pt modelId="{E737566F-C356-B540-8BAE-98FED1498318}">
      <dgm:prSet phldrT="[Text]" custT="1"/>
      <dgm:spPr/>
      <dgm:t>
        <a:bodyPr/>
        <a:lstStyle/>
        <a:p>
          <a:r>
            <a:rPr lang="en-US" sz="1800" dirty="0" smtClean="0"/>
            <a:t>Repair</a:t>
          </a:r>
          <a:endParaRPr lang="en-US" sz="1800" dirty="0"/>
        </a:p>
      </dgm:t>
    </dgm:pt>
    <dgm:pt modelId="{1060E765-DC4E-2C49-869D-14E128F93D7E}" type="parTrans" cxnId="{02854437-D873-1044-B199-A5F703424FEE}">
      <dgm:prSet/>
      <dgm:spPr/>
      <dgm:t>
        <a:bodyPr/>
        <a:lstStyle/>
        <a:p>
          <a:endParaRPr lang="en-US" sz="1800"/>
        </a:p>
      </dgm:t>
    </dgm:pt>
    <dgm:pt modelId="{B5677013-FDBF-7848-84AD-A653208D879F}" type="sibTrans" cxnId="{02854437-D873-1044-B199-A5F703424FEE}">
      <dgm:prSet/>
      <dgm:spPr/>
      <dgm:t>
        <a:bodyPr/>
        <a:lstStyle/>
        <a:p>
          <a:endParaRPr lang="en-US" sz="1800"/>
        </a:p>
      </dgm:t>
    </dgm:pt>
    <dgm:pt modelId="{AE17E997-B18D-F346-95B4-70ED57A7C3EC}">
      <dgm:prSet phldrT="[Text]" custT="1"/>
      <dgm:spPr/>
      <dgm:t>
        <a:bodyPr tIns="0" anchor="t" anchorCtr="0"/>
        <a:lstStyle/>
        <a:p>
          <a:r>
            <a:rPr lang="en-US" sz="1800" dirty="0" smtClean="0"/>
            <a:t>Measure Improvements</a:t>
          </a:r>
          <a:endParaRPr lang="en-US" sz="1800" dirty="0"/>
        </a:p>
      </dgm:t>
    </dgm:pt>
    <dgm:pt modelId="{EE81C6E9-745F-8642-8FA8-07C490BE5004}" type="parTrans" cxnId="{C94CA3A0-B1EC-3343-9D43-04D980616B5C}">
      <dgm:prSet/>
      <dgm:spPr/>
      <dgm:t>
        <a:bodyPr/>
        <a:lstStyle/>
        <a:p>
          <a:endParaRPr lang="en-US" sz="1800"/>
        </a:p>
      </dgm:t>
    </dgm:pt>
    <dgm:pt modelId="{65477C7A-1DC4-CB4A-8088-79D71A6F9FE7}" type="sibTrans" cxnId="{C94CA3A0-B1EC-3343-9D43-04D980616B5C}">
      <dgm:prSet/>
      <dgm:spPr/>
      <dgm:t>
        <a:bodyPr/>
        <a:lstStyle/>
        <a:p>
          <a:endParaRPr lang="en-US" sz="1800"/>
        </a:p>
      </dgm:t>
    </dgm:pt>
    <dgm:pt modelId="{16A04E84-420E-CC46-BF74-EA2FE17D4A6D}">
      <dgm:prSet phldrT="[Text]" custT="1"/>
      <dgm:spPr/>
      <dgm:t>
        <a:bodyPr tIns="0" anchor="t" anchorCtr="0"/>
        <a:lstStyle/>
        <a:p>
          <a:r>
            <a:rPr lang="en-US" sz="1800" dirty="0" smtClean="0"/>
            <a:t>Tolerance, cost &amp; bias criteria</a:t>
          </a:r>
          <a:endParaRPr lang="en-US" sz="1800" dirty="0"/>
        </a:p>
      </dgm:t>
    </dgm:pt>
    <dgm:pt modelId="{AAA9D3E5-FE7A-3349-A49C-4E4FAB1A74A4}" type="parTrans" cxnId="{547D7AB6-6B4A-5E42-906A-B6B2DC70C691}">
      <dgm:prSet/>
      <dgm:spPr/>
      <dgm:t>
        <a:bodyPr/>
        <a:lstStyle/>
        <a:p>
          <a:endParaRPr lang="en-US" sz="1800"/>
        </a:p>
      </dgm:t>
    </dgm:pt>
    <dgm:pt modelId="{EFABF322-3589-F04E-879C-C5443E444249}" type="sibTrans" cxnId="{547D7AB6-6B4A-5E42-906A-B6B2DC70C691}">
      <dgm:prSet/>
      <dgm:spPr/>
      <dgm:t>
        <a:bodyPr/>
        <a:lstStyle/>
        <a:p>
          <a:endParaRPr lang="en-US" sz="1800"/>
        </a:p>
      </dgm:t>
    </dgm:pt>
    <dgm:pt modelId="{91683AE2-34A6-8649-ACF5-54F7C7EF5535}" type="pres">
      <dgm:prSet presAssocID="{53AEA660-D284-8643-9AEC-38DA8E389734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6A40CA-EACA-F34A-9A60-1C979F43B3DA}" type="pres">
      <dgm:prSet presAssocID="{53AEA660-D284-8643-9AEC-38DA8E389734}" presName="children" presStyleCnt="0"/>
      <dgm:spPr/>
    </dgm:pt>
    <dgm:pt modelId="{00E41367-44B3-CB4B-93D6-C474ED2B1B42}" type="pres">
      <dgm:prSet presAssocID="{53AEA660-D284-8643-9AEC-38DA8E389734}" presName="child1group" presStyleCnt="0"/>
      <dgm:spPr/>
    </dgm:pt>
    <dgm:pt modelId="{9427E16C-BF36-BE4C-A02D-822025DC2E83}" type="pres">
      <dgm:prSet presAssocID="{53AEA660-D284-8643-9AEC-38DA8E389734}" presName="child1" presStyleLbl="bgAcc1" presStyleIdx="0" presStyleCnt="4" custScaleX="149375"/>
      <dgm:spPr/>
      <dgm:t>
        <a:bodyPr/>
        <a:lstStyle/>
        <a:p>
          <a:endParaRPr lang="en-US"/>
        </a:p>
      </dgm:t>
    </dgm:pt>
    <dgm:pt modelId="{3FF248A9-1ECA-5E4D-B5A8-F82267C6CAAD}" type="pres">
      <dgm:prSet presAssocID="{53AEA660-D284-8643-9AEC-38DA8E389734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8FA29B-7185-FF42-9337-020C8453B306}" type="pres">
      <dgm:prSet presAssocID="{53AEA660-D284-8643-9AEC-38DA8E389734}" presName="child2group" presStyleCnt="0"/>
      <dgm:spPr/>
    </dgm:pt>
    <dgm:pt modelId="{0FEF5ED0-1C43-FA42-A617-F36572D6FDE4}" type="pres">
      <dgm:prSet presAssocID="{53AEA660-D284-8643-9AEC-38DA8E389734}" presName="child2" presStyleLbl="bgAcc1" presStyleIdx="1" presStyleCnt="4"/>
      <dgm:spPr/>
      <dgm:t>
        <a:bodyPr/>
        <a:lstStyle/>
        <a:p>
          <a:endParaRPr lang="en-US"/>
        </a:p>
      </dgm:t>
    </dgm:pt>
    <dgm:pt modelId="{72A105F2-E393-E041-B7D3-F9DC5B86C624}" type="pres">
      <dgm:prSet presAssocID="{53AEA660-D284-8643-9AEC-38DA8E389734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58DDF6-24AF-BF45-BD02-1E838B2732DB}" type="pres">
      <dgm:prSet presAssocID="{53AEA660-D284-8643-9AEC-38DA8E389734}" presName="child3group" presStyleCnt="0"/>
      <dgm:spPr/>
    </dgm:pt>
    <dgm:pt modelId="{A6B0D362-E56D-D944-80FF-C38FE722FFC5}" type="pres">
      <dgm:prSet presAssocID="{53AEA660-D284-8643-9AEC-38DA8E389734}" presName="child3" presStyleLbl="bgAcc1" presStyleIdx="2" presStyleCnt="4"/>
      <dgm:spPr/>
      <dgm:t>
        <a:bodyPr/>
        <a:lstStyle/>
        <a:p>
          <a:endParaRPr lang="en-US"/>
        </a:p>
      </dgm:t>
    </dgm:pt>
    <dgm:pt modelId="{93F0E79A-D2D7-5D40-AADD-1BED4B6840CD}" type="pres">
      <dgm:prSet presAssocID="{53AEA660-D284-8643-9AEC-38DA8E389734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29DA7D-BEC6-4C4C-BA59-C0902FA0B530}" type="pres">
      <dgm:prSet presAssocID="{53AEA660-D284-8643-9AEC-38DA8E389734}" presName="child4group" presStyleCnt="0"/>
      <dgm:spPr/>
    </dgm:pt>
    <dgm:pt modelId="{E4B15037-E85B-F34E-9E0E-080248620F11}" type="pres">
      <dgm:prSet presAssocID="{53AEA660-D284-8643-9AEC-38DA8E389734}" presName="child4" presStyleLbl="bgAcc1" presStyleIdx="3" presStyleCnt="4" custScaleX="144573"/>
      <dgm:spPr/>
      <dgm:t>
        <a:bodyPr/>
        <a:lstStyle/>
        <a:p>
          <a:endParaRPr lang="en-US"/>
        </a:p>
      </dgm:t>
    </dgm:pt>
    <dgm:pt modelId="{6DB19F31-D6E3-3644-AEBF-C602366F40B9}" type="pres">
      <dgm:prSet presAssocID="{53AEA660-D284-8643-9AEC-38DA8E389734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50BC63-EF95-1D40-A8F1-EAF76263FCFB}" type="pres">
      <dgm:prSet presAssocID="{53AEA660-D284-8643-9AEC-38DA8E389734}" presName="childPlaceholder" presStyleCnt="0"/>
      <dgm:spPr/>
    </dgm:pt>
    <dgm:pt modelId="{930BC5BD-D1DC-5846-B1C6-7929E24F4EEA}" type="pres">
      <dgm:prSet presAssocID="{53AEA660-D284-8643-9AEC-38DA8E389734}" presName="circle" presStyleCnt="0"/>
      <dgm:spPr/>
    </dgm:pt>
    <dgm:pt modelId="{0DB6BE28-1FFA-7347-A425-714C1292A813}" type="pres">
      <dgm:prSet presAssocID="{53AEA660-D284-8643-9AEC-38DA8E389734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656825-A4D3-A24D-9DCE-11E997A36D35}" type="pres">
      <dgm:prSet presAssocID="{53AEA660-D284-8643-9AEC-38DA8E389734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B16957-5484-344F-AF2A-ADED4707D930}" type="pres">
      <dgm:prSet presAssocID="{53AEA660-D284-8643-9AEC-38DA8E389734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3F10D6-F582-1D4C-B50E-58CD7561A6C6}" type="pres">
      <dgm:prSet presAssocID="{53AEA660-D284-8643-9AEC-38DA8E389734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81D60D-357D-C64A-80F4-DF150A9CC0EC}" type="pres">
      <dgm:prSet presAssocID="{53AEA660-D284-8643-9AEC-38DA8E389734}" presName="quadrantPlaceholder" presStyleCnt="0"/>
      <dgm:spPr/>
    </dgm:pt>
    <dgm:pt modelId="{9233DBFD-6642-0740-A957-1F2F0877DC15}" type="pres">
      <dgm:prSet presAssocID="{53AEA660-D284-8643-9AEC-38DA8E389734}" presName="center1" presStyleLbl="fgShp" presStyleIdx="0" presStyleCnt="2"/>
      <dgm:spPr/>
    </dgm:pt>
    <dgm:pt modelId="{BCB69D70-1F76-C545-ADE0-61873640084C}" type="pres">
      <dgm:prSet presAssocID="{53AEA660-D284-8643-9AEC-38DA8E389734}" presName="center2" presStyleLbl="fgShp" presStyleIdx="1" presStyleCnt="2"/>
      <dgm:spPr/>
    </dgm:pt>
  </dgm:ptLst>
  <dgm:cxnLst>
    <dgm:cxn modelId="{74F974AF-6F18-094A-8F80-9D14BF734722}" type="presOf" srcId="{8CAE612E-4A2A-5249-9631-90CF4330AB5B}" destId="{9427E16C-BF36-BE4C-A02D-822025DC2E83}" srcOrd="0" destOrd="1" presId="urn:microsoft.com/office/officeart/2005/8/layout/cycle4"/>
    <dgm:cxn modelId="{46AF40BD-795C-D046-AEB4-6AF5260DB60B}" srcId="{53AEA660-D284-8643-9AEC-38DA8E389734}" destId="{3727876D-409E-1241-A806-79DAD0BEFCD7}" srcOrd="2" destOrd="0" parTransId="{24B2BC6A-3B86-A545-83CD-4D55D12594A1}" sibTransId="{32B44902-8218-9E45-8CB2-EDD2F7E9657B}"/>
    <dgm:cxn modelId="{6F7FAFD7-3614-8B4E-9008-3963A668B725}" type="presOf" srcId="{8CAE612E-4A2A-5249-9631-90CF4330AB5B}" destId="{3FF248A9-1ECA-5E4D-B5A8-F82267C6CAAD}" srcOrd="1" destOrd="1" presId="urn:microsoft.com/office/officeart/2005/8/layout/cycle4"/>
    <dgm:cxn modelId="{C0845DA6-F636-4946-A167-EF6EB774F958}" srcId="{8F6BA138-D229-D94D-889E-6FC079DD64EC}" destId="{8AF1CED2-BC24-8644-A9A5-53EBDC964D37}" srcOrd="1" destOrd="0" parTransId="{24BCCCAD-2B4F-EE4A-A9D9-0192D42F6371}" sibTransId="{9511AC2E-F1E5-7A49-A44E-54D4F69681E3}"/>
    <dgm:cxn modelId="{461E606E-D66E-7642-B6F0-EB14C36BB9AB}" type="presOf" srcId="{E737566F-C356-B540-8BAE-98FED1498318}" destId="{A6B0D362-E56D-D944-80FF-C38FE722FFC5}" srcOrd="0" destOrd="1" presId="urn:microsoft.com/office/officeart/2005/8/layout/cycle4"/>
    <dgm:cxn modelId="{FCE2CE8D-E8E8-3841-A6B0-38CB9E5B9966}" type="presOf" srcId="{EC6376D6-B0F8-D24D-851C-A7449A31EAD4}" destId="{3FF248A9-1ECA-5E4D-B5A8-F82267C6CAAD}" srcOrd="1" destOrd="0" presId="urn:microsoft.com/office/officeart/2005/8/layout/cycle4"/>
    <dgm:cxn modelId="{76A85B2A-A901-E349-9AA3-F70A5DE16842}" type="presOf" srcId="{62D317BC-6339-A548-9EB8-357425FA5FA2}" destId="{93F0E79A-D2D7-5D40-AADD-1BED4B6840CD}" srcOrd="1" destOrd="0" presId="urn:microsoft.com/office/officeart/2005/8/layout/cycle4"/>
    <dgm:cxn modelId="{02854437-D873-1044-B199-A5F703424FEE}" srcId="{3727876D-409E-1241-A806-79DAD0BEFCD7}" destId="{E737566F-C356-B540-8BAE-98FED1498318}" srcOrd="1" destOrd="0" parTransId="{1060E765-DC4E-2C49-869D-14E128F93D7E}" sibTransId="{B5677013-FDBF-7848-84AD-A653208D879F}"/>
    <dgm:cxn modelId="{817CA8CA-9000-E24D-9DBE-9BA607F9A299}" type="presOf" srcId="{53AEA660-D284-8643-9AEC-38DA8E389734}" destId="{91683AE2-34A6-8649-ACF5-54F7C7EF5535}" srcOrd="0" destOrd="0" presId="urn:microsoft.com/office/officeart/2005/8/layout/cycle4"/>
    <dgm:cxn modelId="{FF5419E5-B0AC-5649-BB16-68C9283F77F0}" type="presOf" srcId="{0E04AED8-7038-0A42-8634-C5977FF790C8}" destId="{D73F10D6-F582-1D4C-B50E-58CD7561A6C6}" srcOrd="0" destOrd="0" presId="urn:microsoft.com/office/officeart/2005/8/layout/cycle4"/>
    <dgm:cxn modelId="{7D93A2C9-608E-674B-A6C0-DCC66FCAC661}" srcId="{8F6BA138-D229-D94D-889E-6FC079DD64EC}" destId="{113ED6EE-4BC4-6840-A5CF-2083B969E52F}" srcOrd="0" destOrd="0" parTransId="{4E02885A-F7F5-1F4E-A2BB-C54CA59F9423}" sibTransId="{2152584B-0D8D-064E-B7DA-E1CC1D268C7F}"/>
    <dgm:cxn modelId="{974B3222-E605-7144-A56F-2E45E8530B39}" type="presOf" srcId="{8F6BA138-D229-D94D-889E-6FC079DD64EC}" destId="{EA656825-A4D3-A24D-9DCE-11E997A36D35}" srcOrd="0" destOrd="0" presId="urn:microsoft.com/office/officeart/2005/8/layout/cycle4"/>
    <dgm:cxn modelId="{8BD3341C-493D-9043-B10A-84CA805B0338}" type="presOf" srcId="{113ED6EE-4BC4-6840-A5CF-2083B969E52F}" destId="{0FEF5ED0-1C43-FA42-A617-F36572D6FDE4}" srcOrd="0" destOrd="0" presId="urn:microsoft.com/office/officeart/2005/8/layout/cycle4"/>
    <dgm:cxn modelId="{547D7AB6-6B4A-5E42-906A-B6B2DC70C691}" srcId="{0E04AED8-7038-0A42-8634-C5977FF790C8}" destId="{16A04E84-420E-CC46-BF74-EA2FE17D4A6D}" srcOrd="1" destOrd="0" parTransId="{AAA9D3E5-FE7A-3349-A49C-4E4FAB1A74A4}" sibTransId="{EFABF322-3589-F04E-879C-C5443E444249}"/>
    <dgm:cxn modelId="{C94CA3A0-B1EC-3343-9D43-04D980616B5C}" srcId="{0E04AED8-7038-0A42-8634-C5977FF790C8}" destId="{AE17E997-B18D-F346-95B4-70ED57A7C3EC}" srcOrd="0" destOrd="0" parTransId="{EE81C6E9-745F-8642-8FA8-07C490BE5004}" sibTransId="{65477C7A-1DC4-CB4A-8088-79D71A6F9FE7}"/>
    <dgm:cxn modelId="{C1637417-A08A-F64D-BAF3-E4A497BB5ABE}" srcId="{53AEA660-D284-8643-9AEC-38DA8E389734}" destId="{2DF09E0E-723A-9947-B50E-1F608DD7D4F1}" srcOrd="0" destOrd="0" parTransId="{CF410993-3D19-4B48-BD1C-3DC42ACEE283}" sibTransId="{3E2DF425-E742-3A4C-8081-B52BC6ABDB74}"/>
    <dgm:cxn modelId="{62795A7F-9944-7F40-A95E-09CC7854E9E0}" srcId="{2DF09E0E-723A-9947-B50E-1F608DD7D4F1}" destId="{EC6376D6-B0F8-D24D-851C-A7449A31EAD4}" srcOrd="0" destOrd="0" parTransId="{6F126C8A-25AC-9F4D-A2F7-41F3BC466687}" sibTransId="{A73AD63A-5D27-C54E-BC00-9F605981DC62}"/>
    <dgm:cxn modelId="{2795C73F-7043-0548-9E9F-FA1D61662295}" type="presOf" srcId="{AE17E997-B18D-F346-95B4-70ED57A7C3EC}" destId="{6DB19F31-D6E3-3644-AEBF-C602366F40B9}" srcOrd="1" destOrd="0" presId="urn:microsoft.com/office/officeart/2005/8/layout/cycle4"/>
    <dgm:cxn modelId="{3702AD38-09CE-B64B-8D00-172AB6C29926}" type="presOf" srcId="{62D317BC-6339-A548-9EB8-357425FA5FA2}" destId="{A6B0D362-E56D-D944-80FF-C38FE722FFC5}" srcOrd="0" destOrd="0" presId="urn:microsoft.com/office/officeart/2005/8/layout/cycle4"/>
    <dgm:cxn modelId="{70A2E072-CDFF-9049-941A-09383A595CBE}" type="presOf" srcId="{8AF1CED2-BC24-8644-A9A5-53EBDC964D37}" destId="{72A105F2-E393-E041-B7D3-F9DC5B86C624}" srcOrd="1" destOrd="1" presId="urn:microsoft.com/office/officeart/2005/8/layout/cycle4"/>
    <dgm:cxn modelId="{2EB1F97F-686B-8A48-A99B-FC87AB863986}" type="presOf" srcId="{113ED6EE-4BC4-6840-A5CF-2083B969E52F}" destId="{72A105F2-E393-E041-B7D3-F9DC5B86C624}" srcOrd="1" destOrd="0" presId="urn:microsoft.com/office/officeart/2005/8/layout/cycle4"/>
    <dgm:cxn modelId="{3DAB5741-EA27-4C46-9700-A29EE4B7D645}" type="presOf" srcId="{EC6376D6-B0F8-D24D-851C-A7449A31EAD4}" destId="{9427E16C-BF36-BE4C-A02D-822025DC2E83}" srcOrd="0" destOrd="0" presId="urn:microsoft.com/office/officeart/2005/8/layout/cycle4"/>
    <dgm:cxn modelId="{CE0F05C2-3C1E-1E4B-AEEF-D840314322AA}" srcId="{53AEA660-D284-8643-9AEC-38DA8E389734}" destId="{5F6B7F64-FA5F-8541-91E6-53098300A9A3}" srcOrd="4" destOrd="0" parTransId="{8C253B98-AC6E-9648-AE09-22D656185A51}" sibTransId="{0DA0A591-C3A9-8549-BC3F-1619BED30629}"/>
    <dgm:cxn modelId="{51F43B21-0036-F746-8B02-30C2BC72F7AC}" type="presOf" srcId="{E737566F-C356-B540-8BAE-98FED1498318}" destId="{93F0E79A-D2D7-5D40-AADD-1BED4B6840CD}" srcOrd="1" destOrd="1" presId="urn:microsoft.com/office/officeart/2005/8/layout/cycle4"/>
    <dgm:cxn modelId="{0E158D44-E134-9349-BB66-8CC860465E27}" type="presOf" srcId="{16A04E84-420E-CC46-BF74-EA2FE17D4A6D}" destId="{E4B15037-E85B-F34E-9E0E-080248620F11}" srcOrd="0" destOrd="1" presId="urn:microsoft.com/office/officeart/2005/8/layout/cycle4"/>
    <dgm:cxn modelId="{75677D08-81C5-3543-B5D8-766002AAADC5}" srcId="{3727876D-409E-1241-A806-79DAD0BEFCD7}" destId="{62D317BC-6339-A548-9EB8-357425FA5FA2}" srcOrd="0" destOrd="0" parTransId="{FBDAFB19-BB11-1741-8042-A3FED3DA4F40}" sibTransId="{4B0B422E-6A6A-0E40-979A-FFD2F7721CDF}"/>
    <dgm:cxn modelId="{D8462E25-AA13-EA4F-B817-618E20069565}" srcId="{53AEA660-D284-8643-9AEC-38DA8E389734}" destId="{0E04AED8-7038-0A42-8634-C5977FF790C8}" srcOrd="3" destOrd="0" parTransId="{F04BF97A-558E-D441-AE2D-527B1E1C5811}" sibTransId="{406BA57D-59A0-B143-BFC7-FD78BAA76576}"/>
    <dgm:cxn modelId="{D8C4665C-A92E-1E48-B0BA-FB235695144C}" type="presOf" srcId="{3727876D-409E-1241-A806-79DAD0BEFCD7}" destId="{68B16957-5484-344F-AF2A-ADED4707D930}" srcOrd="0" destOrd="0" presId="urn:microsoft.com/office/officeart/2005/8/layout/cycle4"/>
    <dgm:cxn modelId="{F4EA5F4B-D297-2446-811E-3590B96E2436}" type="presOf" srcId="{8AF1CED2-BC24-8644-A9A5-53EBDC964D37}" destId="{0FEF5ED0-1C43-FA42-A617-F36572D6FDE4}" srcOrd="0" destOrd="1" presId="urn:microsoft.com/office/officeart/2005/8/layout/cycle4"/>
    <dgm:cxn modelId="{3BB3B408-8457-3544-9E40-8808F591828F}" srcId="{53AEA660-D284-8643-9AEC-38DA8E389734}" destId="{8F6BA138-D229-D94D-889E-6FC079DD64EC}" srcOrd="1" destOrd="0" parTransId="{BCD3A724-043E-594B-8BC5-7EC35ECC7F96}" sibTransId="{7673345F-93A6-014B-AE78-C92D01A34904}"/>
    <dgm:cxn modelId="{79BF6772-53E4-5B45-8457-F852E9B59A9F}" type="presOf" srcId="{2DF09E0E-723A-9947-B50E-1F608DD7D4F1}" destId="{0DB6BE28-1FFA-7347-A425-714C1292A813}" srcOrd="0" destOrd="0" presId="urn:microsoft.com/office/officeart/2005/8/layout/cycle4"/>
    <dgm:cxn modelId="{A6637F11-0BFA-1B4D-B232-7690127E633B}" type="presOf" srcId="{AE17E997-B18D-F346-95B4-70ED57A7C3EC}" destId="{E4B15037-E85B-F34E-9E0E-080248620F11}" srcOrd="0" destOrd="0" presId="urn:microsoft.com/office/officeart/2005/8/layout/cycle4"/>
    <dgm:cxn modelId="{01FCE2BB-706D-4049-A647-C142E58AB22F}" type="presOf" srcId="{16A04E84-420E-CC46-BF74-EA2FE17D4A6D}" destId="{6DB19F31-D6E3-3644-AEBF-C602366F40B9}" srcOrd="1" destOrd="1" presId="urn:microsoft.com/office/officeart/2005/8/layout/cycle4"/>
    <dgm:cxn modelId="{96B72631-4550-734B-877A-480A22987302}" srcId="{2DF09E0E-723A-9947-B50E-1F608DD7D4F1}" destId="{8CAE612E-4A2A-5249-9631-90CF4330AB5B}" srcOrd="1" destOrd="0" parTransId="{43AAF257-C64D-F643-811C-2DAC82977E31}" sibTransId="{AC48ECC7-6A92-7A47-BAC0-F49EDA88BFE1}"/>
    <dgm:cxn modelId="{2A6FC38A-95C2-D648-B57A-6A4B340C63E1}" type="presParOf" srcId="{91683AE2-34A6-8649-ACF5-54F7C7EF5535}" destId="{F76A40CA-EACA-F34A-9A60-1C979F43B3DA}" srcOrd="0" destOrd="0" presId="urn:microsoft.com/office/officeart/2005/8/layout/cycle4"/>
    <dgm:cxn modelId="{9F6C4B63-6B26-EB42-AF01-C432ABD0FC3C}" type="presParOf" srcId="{F76A40CA-EACA-F34A-9A60-1C979F43B3DA}" destId="{00E41367-44B3-CB4B-93D6-C474ED2B1B42}" srcOrd="0" destOrd="0" presId="urn:microsoft.com/office/officeart/2005/8/layout/cycle4"/>
    <dgm:cxn modelId="{CD0A2329-C4BC-194F-B815-022C945A3E22}" type="presParOf" srcId="{00E41367-44B3-CB4B-93D6-C474ED2B1B42}" destId="{9427E16C-BF36-BE4C-A02D-822025DC2E83}" srcOrd="0" destOrd="0" presId="urn:microsoft.com/office/officeart/2005/8/layout/cycle4"/>
    <dgm:cxn modelId="{A971C57C-5AF0-E042-BEBC-E7D26D48E955}" type="presParOf" srcId="{00E41367-44B3-CB4B-93D6-C474ED2B1B42}" destId="{3FF248A9-1ECA-5E4D-B5A8-F82267C6CAAD}" srcOrd="1" destOrd="0" presId="urn:microsoft.com/office/officeart/2005/8/layout/cycle4"/>
    <dgm:cxn modelId="{ED2FA6E8-4E7F-5C43-AD4D-3418E942D91D}" type="presParOf" srcId="{F76A40CA-EACA-F34A-9A60-1C979F43B3DA}" destId="{A98FA29B-7185-FF42-9337-020C8453B306}" srcOrd="1" destOrd="0" presId="urn:microsoft.com/office/officeart/2005/8/layout/cycle4"/>
    <dgm:cxn modelId="{26BAB59F-6B00-3744-92E5-0C7392173C81}" type="presParOf" srcId="{A98FA29B-7185-FF42-9337-020C8453B306}" destId="{0FEF5ED0-1C43-FA42-A617-F36572D6FDE4}" srcOrd="0" destOrd="0" presId="urn:microsoft.com/office/officeart/2005/8/layout/cycle4"/>
    <dgm:cxn modelId="{1563253B-F0F2-774A-8C05-486D0B285DAC}" type="presParOf" srcId="{A98FA29B-7185-FF42-9337-020C8453B306}" destId="{72A105F2-E393-E041-B7D3-F9DC5B86C624}" srcOrd="1" destOrd="0" presId="urn:microsoft.com/office/officeart/2005/8/layout/cycle4"/>
    <dgm:cxn modelId="{02A6F147-4346-1C4A-A28E-46CDE1005B86}" type="presParOf" srcId="{F76A40CA-EACA-F34A-9A60-1C979F43B3DA}" destId="{4958DDF6-24AF-BF45-BD02-1E838B2732DB}" srcOrd="2" destOrd="0" presId="urn:microsoft.com/office/officeart/2005/8/layout/cycle4"/>
    <dgm:cxn modelId="{60BCE9EE-252F-B042-8F28-69F9C8384F3D}" type="presParOf" srcId="{4958DDF6-24AF-BF45-BD02-1E838B2732DB}" destId="{A6B0D362-E56D-D944-80FF-C38FE722FFC5}" srcOrd="0" destOrd="0" presId="urn:microsoft.com/office/officeart/2005/8/layout/cycle4"/>
    <dgm:cxn modelId="{D84A136E-0665-2A42-B86D-A2803B06E552}" type="presParOf" srcId="{4958DDF6-24AF-BF45-BD02-1E838B2732DB}" destId="{93F0E79A-D2D7-5D40-AADD-1BED4B6840CD}" srcOrd="1" destOrd="0" presId="urn:microsoft.com/office/officeart/2005/8/layout/cycle4"/>
    <dgm:cxn modelId="{B7208448-CB63-614A-8BFE-D1EB291D311E}" type="presParOf" srcId="{F76A40CA-EACA-F34A-9A60-1C979F43B3DA}" destId="{5E29DA7D-BEC6-4C4C-BA59-C0902FA0B530}" srcOrd="3" destOrd="0" presId="urn:microsoft.com/office/officeart/2005/8/layout/cycle4"/>
    <dgm:cxn modelId="{5FEA1E7C-0159-5249-8D04-866C25BFD252}" type="presParOf" srcId="{5E29DA7D-BEC6-4C4C-BA59-C0902FA0B530}" destId="{E4B15037-E85B-F34E-9E0E-080248620F11}" srcOrd="0" destOrd="0" presId="urn:microsoft.com/office/officeart/2005/8/layout/cycle4"/>
    <dgm:cxn modelId="{FD05A967-642C-364F-B4A3-2AFA1CF36253}" type="presParOf" srcId="{5E29DA7D-BEC6-4C4C-BA59-C0902FA0B530}" destId="{6DB19F31-D6E3-3644-AEBF-C602366F40B9}" srcOrd="1" destOrd="0" presId="urn:microsoft.com/office/officeart/2005/8/layout/cycle4"/>
    <dgm:cxn modelId="{9A7E2116-F9F9-6940-A20B-19DA3BEC85E1}" type="presParOf" srcId="{F76A40CA-EACA-F34A-9A60-1C979F43B3DA}" destId="{0F50BC63-EF95-1D40-A8F1-EAF76263FCFB}" srcOrd="4" destOrd="0" presId="urn:microsoft.com/office/officeart/2005/8/layout/cycle4"/>
    <dgm:cxn modelId="{5B14ACBF-647C-C841-A9D0-8D5FB3904CB1}" type="presParOf" srcId="{91683AE2-34A6-8649-ACF5-54F7C7EF5535}" destId="{930BC5BD-D1DC-5846-B1C6-7929E24F4EEA}" srcOrd="1" destOrd="0" presId="urn:microsoft.com/office/officeart/2005/8/layout/cycle4"/>
    <dgm:cxn modelId="{0EE37743-5D1F-5040-AE0A-E92DE9C2B5D4}" type="presParOf" srcId="{930BC5BD-D1DC-5846-B1C6-7929E24F4EEA}" destId="{0DB6BE28-1FFA-7347-A425-714C1292A813}" srcOrd="0" destOrd="0" presId="urn:microsoft.com/office/officeart/2005/8/layout/cycle4"/>
    <dgm:cxn modelId="{E34391FF-C097-B74B-BDEB-D6D48574B3CA}" type="presParOf" srcId="{930BC5BD-D1DC-5846-B1C6-7929E24F4EEA}" destId="{EA656825-A4D3-A24D-9DCE-11E997A36D35}" srcOrd="1" destOrd="0" presId="urn:microsoft.com/office/officeart/2005/8/layout/cycle4"/>
    <dgm:cxn modelId="{A557AF23-3CC5-854F-AE99-4C714B1D14FB}" type="presParOf" srcId="{930BC5BD-D1DC-5846-B1C6-7929E24F4EEA}" destId="{68B16957-5484-344F-AF2A-ADED4707D930}" srcOrd="2" destOrd="0" presId="urn:microsoft.com/office/officeart/2005/8/layout/cycle4"/>
    <dgm:cxn modelId="{5E18AB1D-F535-8749-9ED1-3DCA84C87AC7}" type="presParOf" srcId="{930BC5BD-D1DC-5846-B1C6-7929E24F4EEA}" destId="{D73F10D6-F582-1D4C-B50E-58CD7561A6C6}" srcOrd="3" destOrd="0" presId="urn:microsoft.com/office/officeart/2005/8/layout/cycle4"/>
    <dgm:cxn modelId="{261FAC17-6A81-854B-8112-424BD3C215E0}" type="presParOf" srcId="{930BC5BD-D1DC-5846-B1C6-7929E24F4EEA}" destId="{A181D60D-357D-C64A-80F4-DF150A9CC0EC}" srcOrd="4" destOrd="0" presId="urn:microsoft.com/office/officeart/2005/8/layout/cycle4"/>
    <dgm:cxn modelId="{DEA96F94-171E-214E-A08F-145585DE8362}" type="presParOf" srcId="{91683AE2-34A6-8649-ACF5-54F7C7EF5535}" destId="{9233DBFD-6642-0740-A957-1F2F0877DC15}" srcOrd="2" destOrd="0" presId="urn:microsoft.com/office/officeart/2005/8/layout/cycle4"/>
    <dgm:cxn modelId="{1AE49CAE-4127-0A4F-820F-44FDC776A055}" type="presParOf" srcId="{91683AE2-34A6-8649-ACF5-54F7C7EF5535}" destId="{BCB69D70-1F76-C545-ADE0-61873640084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1494A8-77FB-CC45-AD26-121A0E33EB57}">
      <dsp:nvSpPr>
        <dsp:cNvPr id="0" name=""/>
        <dsp:cNvSpPr/>
      </dsp:nvSpPr>
      <dsp:spPr>
        <a:xfrm>
          <a:off x="6557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Is it the right question?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Is it answerable?</a:t>
          </a:r>
          <a:endParaRPr lang="en-US" sz="1200" kern="1200" dirty="0"/>
        </a:p>
      </dsp:txBody>
      <dsp:txXfrm>
        <a:off x="33905" y="1623152"/>
        <a:ext cx="1386115" cy="879021"/>
      </dsp:txXfrm>
    </dsp:sp>
    <dsp:sp modelId="{C34A02AC-E43B-E64A-98B7-D7F0F68A5B18}">
      <dsp:nvSpPr>
        <dsp:cNvPr id="0" name=""/>
        <dsp:cNvSpPr/>
      </dsp:nvSpPr>
      <dsp:spPr>
        <a:xfrm>
          <a:off x="812945" y="1866947"/>
          <a:ext cx="1606511" cy="1606511"/>
        </a:xfrm>
        <a:prstGeom prst="leftCircularArrow">
          <a:avLst>
            <a:gd name="adj1" fmla="val 3263"/>
            <a:gd name="adj2" fmla="val 402578"/>
            <a:gd name="adj3" fmla="val 2178089"/>
            <a:gd name="adj4" fmla="val 9024489"/>
            <a:gd name="adj5" fmla="val 38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846BB1-C877-DA42-B78C-85598899D6F0}">
      <dsp:nvSpPr>
        <dsp:cNvPr id="0" name=""/>
        <dsp:cNvSpPr/>
      </dsp:nvSpPr>
      <dsp:spPr>
        <a:xfrm>
          <a:off x="326738" y="2529521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Question</a:t>
          </a:r>
          <a:endParaRPr lang="en-US" sz="1800" kern="1200" dirty="0"/>
        </a:p>
      </dsp:txBody>
      <dsp:txXfrm>
        <a:off x="341655" y="2544438"/>
        <a:ext cx="1250887" cy="479466"/>
      </dsp:txXfrm>
    </dsp:sp>
    <dsp:sp modelId="{36141795-4C13-D945-B456-B45C0C6D7F95}">
      <dsp:nvSpPr>
        <dsp:cNvPr id="0" name=""/>
        <dsp:cNvSpPr/>
      </dsp:nvSpPr>
      <dsp:spPr>
        <a:xfrm>
          <a:off x="1857074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Is it the right data for the question?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How hard/easy is it to collect?</a:t>
          </a:r>
          <a:endParaRPr lang="en-US" sz="1200" kern="1200" dirty="0"/>
        </a:p>
      </dsp:txBody>
      <dsp:txXfrm>
        <a:off x="1884422" y="1877802"/>
        <a:ext cx="1386115" cy="879021"/>
      </dsp:txXfrm>
    </dsp:sp>
    <dsp:sp modelId="{B4D2EF6E-4EBE-AF40-9923-764B9DA51EAC}">
      <dsp:nvSpPr>
        <dsp:cNvPr id="0" name=""/>
        <dsp:cNvSpPr/>
      </dsp:nvSpPr>
      <dsp:spPr>
        <a:xfrm>
          <a:off x="2651455" y="859922"/>
          <a:ext cx="1790614" cy="1790614"/>
        </a:xfrm>
        <a:prstGeom prst="circularArrow">
          <a:avLst>
            <a:gd name="adj1" fmla="val 2927"/>
            <a:gd name="adj2" fmla="val 358341"/>
            <a:gd name="adj3" fmla="val 19466149"/>
            <a:gd name="adj4" fmla="val 12575511"/>
            <a:gd name="adj5" fmla="val 341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E1A4D-C856-494C-9310-79D28A7B3343}">
      <dsp:nvSpPr>
        <dsp:cNvPr id="0" name=""/>
        <dsp:cNvSpPr/>
      </dsp:nvSpPr>
      <dsp:spPr>
        <a:xfrm>
          <a:off x="2177254" y="1341153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Collect Data </a:t>
          </a:r>
          <a:endParaRPr lang="en-US" sz="1800" kern="1200" dirty="0"/>
        </a:p>
      </dsp:txBody>
      <dsp:txXfrm>
        <a:off x="2192171" y="1356070"/>
        <a:ext cx="1250887" cy="479466"/>
      </dsp:txXfrm>
    </dsp:sp>
    <dsp:sp modelId="{5886DE9C-0FE9-8645-B5F4-7A2FAC18D667}">
      <dsp:nvSpPr>
        <dsp:cNvPr id="0" name=""/>
        <dsp:cNvSpPr/>
      </dsp:nvSpPr>
      <dsp:spPr>
        <a:xfrm>
          <a:off x="3707590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What flaws exist in the data?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How do we address them?</a:t>
          </a:r>
          <a:endParaRPr lang="en-US" sz="1200" kern="1200" dirty="0"/>
        </a:p>
      </dsp:txBody>
      <dsp:txXfrm>
        <a:off x="3734938" y="1623152"/>
        <a:ext cx="1386115" cy="879021"/>
      </dsp:txXfrm>
    </dsp:sp>
    <dsp:sp modelId="{07E37B07-0AE0-8C49-8179-53C97508ED67}">
      <dsp:nvSpPr>
        <dsp:cNvPr id="0" name=""/>
        <dsp:cNvSpPr/>
      </dsp:nvSpPr>
      <dsp:spPr>
        <a:xfrm>
          <a:off x="4513978" y="1866947"/>
          <a:ext cx="1606511" cy="1606511"/>
        </a:xfrm>
        <a:prstGeom prst="leftCircularArrow">
          <a:avLst>
            <a:gd name="adj1" fmla="val 3263"/>
            <a:gd name="adj2" fmla="val 402578"/>
            <a:gd name="adj3" fmla="val 2178089"/>
            <a:gd name="adj4" fmla="val 9024489"/>
            <a:gd name="adj5" fmla="val 38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7FABF-9336-9C40-96DB-B62B61DD4613}">
      <dsp:nvSpPr>
        <dsp:cNvPr id="0" name=""/>
        <dsp:cNvSpPr/>
      </dsp:nvSpPr>
      <dsp:spPr>
        <a:xfrm>
          <a:off x="4027771" y="2529521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Clean Data</a:t>
          </a:r>
          <a:endParaRPr lang="en-US" sz="1800" kern="1200" dirty="0"/>
        </a:p>
      </dsp:txBody>
      <dsp:txXfrm>
        <a:off x="4042688" y="2544438"/>
        <a:ext cx="1250887" cy="479466"/>
      </dsp:txXfrm>
    </dsp:sp>
    <dsp:sp modelId="{B0DDEC13-ACE4-4742-AF15-9777191C54CE}">
      <dsp:nvSpPr>
        <dsp:cNvPr id="0" name=""/>
        <dsp:cNvSpPr/>
      </dsp:nvSpPr>
      <dsp:spPr>
        <a:xfrm>
          <a:off x="5558107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Intuition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Stats/Graphs/ML</a:t>
          </a:r>
          <a:endParaRPr lang="en-US" sz="1200" kern="1200" dirty="0"/>
        </a:p>
      </dsp:txBody>
      <dsp:txXfrm>
        <a:off x="5585455" y="1877802"/>
        <a:ext cx="1386115" cy="879021"/>
      </dsp:txXfrm>
    </dsp:sp>
    <dsp:sp modelId="{1924B303-8A8F-D04A-9B5A-F833EB6F6268}">
      <dsp:nvSpPr>
        <dsp:cNvPr id="0" name=""/>
        <dsp:cNvSpPr/>
      </dsp:nvSpPr>
      <dsp:spPr>
        <a:xfrm>
          <a:off x="6352488" y="859922"/>
          <a:ext cx="1790614" cy="1790614"/>
        </a:xfrm>
        <a:prstGeom prst="circularArrow">
          <a:avLst>
            <a:gd name="adj1" fmla="val 2927"/>
            <a:gd name="adj2" fmla="val 358341"/>
            <a:gd name="adj3" fmla="val 19466149"/>
            <a:gd name="adj4" fmla="val 12575511"/>
            <a:gd name="adj5" fmla="val 341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E70B4-4CE0-EC49-99DE-1D5C9F9F9D7C}">
      <dsp:nvSpPr>
        <dsp:cNvPr id="0" name=""/>
        <dsp:cNvSpPr/>
      </dsp:nvSpPr>
      <dsp:spPr>
        <a:xfrm>
          <a:off x="5878287" y="1341153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Explore Data</a:t>
          </a:r>
          <a:endParaRPr lang="en-US" sz="1800" kern="1200" dirty="0"/>
        </a:p>
      </dsp:txBody>
      <dsp:txXfrm>
        <a:off x="5893204" y="1356070"/>
        <a:ext cx="1250887" cy="479466"/>
      </dsp:txXfrm>
    </dsp:sp>
    <dsp:sp modelId="{EC4E25C6-C3D7-4B4B-8BC5-92A960D631E0}">
      <dsp:nvSpPr>
        <dsp:cNvPr id="0" name=""/>
        <dsp:cNvSpPr/>
      </dsp:nvSpPr>
      <dsp:spPr>
        <a:xfrm>
          <a:off x="7408623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Communicate/Predict/…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Report on Findings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Visualize</a:t>
          </a:r>
          <a:endParaRPr lang="en-US" sz="1200" kern="1200" dirty="0"/>
        </a:p>
      </dsp:txBody>
      <dsp:txXfrm>
        <a:off x="7435971" y="1623152"/>
        <a:ext cx="1386115" cy="879021"/>
      </dsp:txXfrm>
    </dsp:sp>
    <dsp:sp modelId="{AF6505CF-267F-3E45-B6F3-BA7036ABB4F7}">
      <dsp:nvSpPr>
        <dsp:cNvPr id="0" name=""/>
        <dsp:cNvSpPr/>
      </dsp:nvSpPr>
      <dsp:spPr>
        <a:xfrm>
          <a:off x="7728804" y="2529521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Use data</a:t>
          </a:r>
          <a:endParaRPr lang="en-US" sz="1800" kern="1200" dirty="0"/>
        </a:p>
      </dsp:txBody>
      <dsp:txXfrm>
        <a:off x="7743721" y="2544438"/>
        <a:ext cx="1250887" cy="4794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B0D362-E56D-D944-80FF-C38FE722FFC5}">
      <dsp:nvSpPr>
        <dsp:cNvPr id="0" name=""/>
        <dsp:cNvSpPr/>
      </dsp:nvSpPr>
      <dsp:spPr>
        <a:xfrm>
          <a:off x="4474760" y="2978383"/>
          <a:ext cx="2163708" cy="1401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Develop Strategies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Repair</a:t>
          </a:r>
          <a:endParaRPr lang="en-US" sz="1800" kern="1200" dirty="0"/>
        </a:p>
      </dsp:txBody>
      <dsp:txXfrm>
        <a:off x="5154661" y="3359569"/>
        <a:ext cx="1453019" cy="989618"/>
      </dsp:txXfrm>
    </dsp:sp>
    <dsp:sp modelId="{E4B15037-E85B-F34E-9E0E-080248620F11}">
      <dsp:nvSpPr>
        <dsp:cNvPr id="0" name=""/>
        <dsp:cNvSpPr/>
      </dsp:nvSpPr>
      <dsp:spPr>
        <a:xfrm>
          <a:off x="462285" y="2978383"/>
          <a:ext cx="3128137" cy="1401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Measure Improvements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Tolerance, cost &amp; bias criteria</a:t>
          </a:r>
          <a:endParaRPr lang="en-US" sz="1800" kern="1200" dirty="0"/>
        </a:p>
      </dsp:txBody>
      <dsp:txXfrm>
        <a:off x="493073" y="3359569"/>
        <a:ext cx="2128120" cy="989618"/>
      </dsp:txXfrm>
    </dsp:sp>
    <dsp:sp modelId="{0FEF5ED0-1C43-FA42-A617-F36572D6FDE4}">
      <dsp:nvSpPr>
        <dsp:cNvPr id="0" name=""/>
        <dsp:cNvSpPr/>
      </dsp:nvSpPr>
      <dsp:spPr>
        <a:xfrm>
          <a:off x="4474760" y="0"/>
          <a:ext cx="2163708" cy="1401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Detection Algorithms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Quantify Prevalence</a:t>
          </a:r>
          <a:endParaRPr lang="en-US" sz="1800" kern="1200" dirty="0"/>
        </a:p>
      </dsp:txBody>
      <dsp:txXfrm>
        <a:off x="5154661" y="30788"/>
        <a:ext cx="1453019" cy="989618"/>
      </dsp:txXfrm>
    </dsp:sp>
    <dsp:sp modelId="{9427E16C-BF36-BE4C-A02D-822025DC2E83}">
      <dsp:nvSpPr>
        <dsp:cNvPr id="0" name=""/>
        <dsp:cNvSpPr/>
      </dsp:nvSpPr>
      <dsp:spPr>
        <a:xfrm>
          <a:off x="410334" y="0"/>
          <a:ext cx="3232039" cy="1401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Types of Glitches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Importance of Glitches</a:t>
          </a:r>
          <a:endParaRPr lang="en-US" sz="1800" kern="1200" dirty="0"/>
        </a:p>
      </dsp:txBody>
      <dsp:txXfrm>
        <a:off x="441122" y="30788"/>
        <a:ext cx="2200851" cy="989618"/>
      </dsp:txXfrm>
    </dsp:sp>
    <dsp:sp modelId="{0DB6BE28-1FFA-7347-A425-714C1292A813}">
      <dsp:nvSpPr>
        <dsp:cNvPr id="0" name=""/>
        <dsp:cNvSpPr/>
      </dsp:nvSpPr>
      <dsp:spPr>
        <a:xfrm>
          <a:off x="1584072" y="249658"/>
          <a:ext cx="1896529" cy="189652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Define &amp; Identify</a:t>
          </a:r>
          <a:endParaRPr lang="en-US" sz="2000" kern="1200" dirty="0"/>
        </a:p>
      </dsp:txBody>
      <dsp:txXfrm>
        <a:off x="2139552" y="805138"/>
        <a:ext cx="1341049" cy="1341049"/>
      </dsp:txXfrm>
    </dsp:sp>
    <dsp:sp modelId="{EA656825-A4D3-A24D-9DCE-11E997A36D35}">
      <dsp:nvSpPr>
        <dsp:cNvPr id="0" name=""/>
        <dsp:cNvSpPr/>
      </dsp:nvSpPr>
      <dsp:spPr>
        <a:xfrm rot="5400000">
          <a:off x="3568201" y="249658"/>
          <a:ext cx="1896529" cy="189652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Detect &amp; Quantify</a:t>
          </a:r>
          <a:endParaRPr lang="en-US" sz="2000" kern="1200" dirty="0"/>
        </a:p>
      </dsp:txBody>
      <dsp:txXfrm rot="-5400000">
        <a:off x="3568201" y="805138"/>
        <a:ext cx="1341049" cy="1341049"/>
      </dsp:txXfrm>
    </dsp:sp>
    <dsp:sp modelId="{68B16957-5484-344F-AF2A-ADED4707D930}">
      <dsp:nvSpPr>
        <dsp:cNvPr id="0" name=""/>
        <dsp:cNvSpPr/>
      </dsp:nvSpPr>
      <dsp:spPr>
        <a:xfrm rot="10800000">
          <a:off x="3568201" y="2233787"/>
          <a:ext cx="1896529" cy="189652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Clean &amp; Rectify</a:t>
          </a:r>
          <a:endParaRPr lang="en-US" sz="2000" kern="1200" dirty="0"/>
        </a:p>
      </dsp:txBody>
      <dsp:txXfrm rot="10800000">
        <a:off x="3568201" y="2233787"/>
        <a:ext cx="1341049" cy="1341049"/>
      </dsp:txXfrm>
    </dsp:sp>
    <dsp:sp modelId="{D73F10D6-F582-1D4C-B50E-58CD7561A6C6}">
      <dsp:nvSpPr>
        <dsp:cNvPr id="0" name=""/>
        <dsp:cNvSpPr/>
      </dsp:nvSpPr>
      <dsp:spPr>
        <a:xfrm rot="16200000">
          <a:off x="1584072" y="2233787"/>
          <a:ext cx="1896529" cy="189652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Measure &amp; Verify</a:t>
          </a:r>
          <a:endParaRPr lang="en-US" sz="2000" kern="1200" dirty="0"/>
        </a:p>
      </dsp:txBody>
      <dsp:txXfrm rot="5400000">
        <a:off x="2139552" y="2233787"/>
        <a:ext cx="1341049" cy="1341049"/>
      </dsp:txXfrm>
    </dsp:sp>
    <dsp:sp modelId="{9233DBFD-6642-0740-A957-1F2F0877DC15}">
      <dsp:nvSpPr>
        <dsp:cNvPr id="0" name=""/>
        <dsp:cNvSpPr/>
      </dsp:nvSpPr>
      <dsp:spPr>
        <a:xfrm>
          <a:off x="3196998" y="1795790"/>
          <a:ext cx="654806" cy="56939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B69D70-1F76-C545-ADE0-61873640084C}">
      <dsp:nvSpPr>
        <dsp:cNvPr id="0" name=""/>
        <dsp:cNvSpPr/>
      </dsp:nvSpPr>
      <dsp:spPr>
        <a:xfrm rot="10800000">
          <a:off x="3196998" y="2014788"/>
          <a:ext cx="654806" cy="56939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B66F-B1B7-D045-B4E8-4F60236F228D}" type="datetimeFigureOut">
              <a:rPr lang="en-US" smtClean="0"/>
              <a:t>4/20/15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4789D-9866-5E4A-88FF-2ACAF392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55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F8E76-06A6-164E-A6FA-EC32C13EB232}" type="datetimeFigureOut">
              <a:rPr lang="en-US" smtClean="0"/>
              <a:t>4/20/15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F34B-9C4D-8640-BB34-4C24A79C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766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Helps</a:t>
            </a:r>
            <a:r>
              <a:rPr lang="en-US" baseline="0" dirty="0" smtClean="0"/>
              <a:t> to describe what makes questions difficult!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35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reason 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39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509500-53E5-45E6-9754-E7C9BF60DAA5}" type="slidenum">
              <a:rPr lang="en-US"/>
              <a:pPr/>
              <a:t>28</a:t>
            </a:fld>
            <a:endParaRPr lang="en-US"/>
          </a:p>
        </p:txBody>
      </p:sp>
      <p:sp>
        <p:nvSpPr>
          <p:cNvPr id="2435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ln/>
        </p:spPr>
      </p:sp>
      <p:sp>
        <p:nvSpPr>
          <p:cNvPr id="2435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 dirty="0"/>
              <a:t>Note that while size and other cues provide for quantitative comparison, color (even luminance) only provides for ordering.</a:t>
            </a:r>
          </a:p>
          <a:p>
            <a:r>
              <a:rPr lang="en-US" dirty="0"/>
              <a:t>If the goal is contrast along any of these axes, make it distinct</a:t>
            </a:r>
            <a:r>
              <a:rPr lang="en-US" dirty="0" smtClean="0"/>
              <a:t>!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(3/26/15 09:10) -----</a:t>
            </a:r>
          </a:p>
          <a:p>
            <a:r>
              <a:rPr lang="en-US"/>
              <a:t>storytelling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13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01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Add a little more about the last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15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Add a little more about the last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15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T-test compares the means of two independent groups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measures the strength of the association between two variables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27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Add a little more about the last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15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not incorporate the inference (the top of this chart</a:t>
            </a:r>
            <a:r>
              <a:rPr lang="en-US" smtClean="0"/>
              <a:t>) directly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7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Too many features can lead to </a:t>
            </a:r>
            <a:r>
              <a:rPr lang="en-US" dirty="0" err="1" smtClean="0"/>
              <a:t>overfitting</a:t>
            </a:r>
            <a:r>
              <a:rPr lang="en-US" dirty="0" smtClean="0"/>
              <a:t> [but feature selection can help with this]</a:t>
            </a:r>
          </a:p>
          <a:p>
            <a:pPr marL="0" indent="0">
              <a:buNone/>
            </a:pPr>
            <a:r>
              <a:rPr lang="en-US" dirty="0" smtClean="0"/>
              <a:t>Too few features can fail to capture the information needed for prediction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16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417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BF307BC5-8A41-C140-84F0-D3079BEAA6EA}" type="slidenum">
              <a:rPr lang="en-US" sz="1200"/>
              <a:pPr/>
              <a:t>49</a:t>
            </a:fld>
            <a:endParaRPr lang="en-US" sz="120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C45DF53D-FA30-AE4C-9604-B7CDF16EA55D}" type="slidenum">
              <a:rPr lang="en-US" sz="1200"/>
              <a:pPr/>
              <a:t>50</a:t>
            </a:fld>
            <a:endParaRPr lang="en-US" sz="120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Kappa accounts for skew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16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B9D8CD37-0297-9E47-BF2A-A5BC90E5AD1A}" type="slidenum">
              <a:rPr lang="en-US" sz="1200"/>
              <a:pPr/>
              <a:t>52</a:t>
            </a:fld>
            <a:endParaRPr lang="en-US" sz="120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charset="0"/>
              </a:rPr>
              <a:t>Called ‘holdout validation’ : need a large enough holdout set so you can trust the result (and this reduces your training data which you almost never have enough of)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1360D8D-F729-3C4F-97D1-A3FA85B1348D}" type="slidenum">
              <a:rPr lang="en-US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we can replace</a:t>
            </a:r>
            <a:r>
              <a:rPr lang="en-US" baseline="0" dirty="0" smtClean="0"/>
              <a:t> y-cap with b0 – b1x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235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67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 she fracture any bones in the fall?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long ago did this happen? How does the system detect falls? </a:t>
            </a:r>
            <a:endParaRPr lang="en-US" dirty="0" smtClean="0">
              <a:effectLst/>
            </a:endParaRPr>
          </a:p>
          <a:p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 it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 me about the Museum? How does it determine my loca0on?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36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Difficult to </a:t>
            </a:r>
            <a:r>
              <a:rPr lang="en-US" i="1" dirty="0" smtClean="0"/>
              <a:t>segment</a:t>
            </a:r>
            <a:r>
              <a:rPr lang="en-US" i="1" baseline="0" dirty="0" smtClean="0"/>
              <a:t> </a:t>
            </a:r>
            <a:r>
              <a:rPr lang="en-US" i="0" baseline="0" dirty="0" smtClean="0"/>
              <a:t>data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BFE3B-E842-E244-AD02-77D9C291EAE4}" type="slidenum">
              <a:rPr lang="en-US" smtClean="0"/>
              <a:pPr/>
              <a:t>62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you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23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Interval: Scales that describe values where the interval between the values has meaning</a:t>
            </a:r>
            <a:r>
              <a:rPr lang="en-US" dirty="0" smtClean="0"/>
              <a:t>. Temperature. </a:t>
            </a:r>
            <a:endParaRPr lang="en-US" dirty="0" smtClean="0"/>
          </a:p>
          <a:p>
            <a:r>
              <a:rPr lang="en-US" dirty="0" smtClean="0"/>
              <a:t>Ratio: </a:t>
            </a:r>
            <a:r>
              <a:rPr lang="en-US" dirty="0" smtClean="0"/>
              <a:t>Interval + clear definition</a:t>
            </a:r>
            <a:r>
              <a:rPr lang="en-US" baseline="0" dirty="0" smtClean="0"/>
              <a:t> of 0. </a:t>
            </a:r>
            <a:r>
              <a:rPr lang="en-US" smtClean="0"/>
              <a:t>Weight…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540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you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236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493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8037F94-12CE-534C-A563-FF00DBC8A46D}" type="slidenum">
              <a:rPr lang="en-US" sz="1200"/>
              <a:pPr/>
              <a:t>72</a:t>
            </a:fld>
            <a:endParaRPr lang="en-US" sz="1200"/>
          </a:p>
        </p:txBody>
      </p:sp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5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BF138860-C3AF-6F40-BB23-49DE9306F555}" type="slidenum">
              <a:rPr lang="en-US" sz="1200">
                <a:cs typeface="Arial" charset="0"/>
              </a:rPr>
              <a:pPr algn="r" eaLnBrk="1" hangingPunct="1"/>
              <a:t>72</a:t>
            </a:fld>
            <a:endParaRPr lang="en-US" sz="1200">
              <a:cs typeface="Arial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Structure: 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Important to know about groups within a network. How big? Are there many or just one? Which people are central to those groups?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Gaps in connectivity may need fixing</a:t>
            </a:r>
            <a:endParaRPr lang="en-US" sz="2800" dirty="0" smtClean="0"/>
          </a:p>
          <a:p>
            <a:pPr lvl="1"/>
            <a:r>
              <a:rPr lang="en-US" sz="2400" dirty="0" smtClean="0"/>
              <a:t>Weak ties can act as ‘shortcuts’ </a:t>
            </a:r>
          </a:p>
          <a:p>
            <a:r>
              <a:rPr lang="en-US" sz="2400" dirty="0" smtClean="0"/>
              <a:t>	-&gt; 6 degrees of separation</a:t>
            </a:r>
          </a:p>
          <a:p>
            <a:pPr lvl="1"/>
            <a:r>
              <a:rPr lang="en-US" sz="2400" dirty="0" smtClean="0"/>
              <a:t>Balance can be used to reason about fissures and how local issues (such as antagonism) can affect structure</a:t>
            </a:r>
            <a:endParaRPr lang="en-US" sz="1200" dirty="0" smtClean="0"/>
          </a:p>
          <a:p>
            <a:pPr lvl="1"/>
            <a:r>
              <a:rPr lang="en-US" sz="1200" dirty="0" smtClean="0"/>
              <a:t>Strong</a:t>
            </a:r>
            <a:r>
              <a:rPr lang="en-US" sz="1200" baseline="0" dirty="0" smtClean="0"/>
              <a:t> &amp; weak ties</a:t>
            </a:r>
          </a:p>
          <a:p>
            <a:pPr lvl="1"/>
            <a:endParaRPr lang="en-US" sz="1200" baseline="0" dirty="0" smtClean="0"/>
          </a:p>
          <a:p>
            <a:pPr lvl="1"/>
            <a:r>
              <a:rPr lang="en-US" sz="1200" baseline="0" dirty="0" smtClean="0"/>
              <a:t>Behavior &amp; Influence: Game theory: behavior </a:t>
            </a:r>
            <a:r>
              <a:rPr lang="en-US" sz="2400" dirty="0" smtClean="0"/>
              <a:t>conveys information -&gt; information cascades</a:t>
            </a:r>
          </a:p>
          <a:p>
            <a:pPr lvl="1"/>
            <a:r>
              <a:rPr lang="en-US" sz="2400" dirty="0" smtClean="0"/>
              <a:t>Behavior conveys value -&gt; network effects </a:t>
            </a:r>
            <a:br>
              <a:rPr lang="en-US" sz="2400" dirty="0" smtClean="0"/>
            </a:br>
            <a:r>
              <a:rPr lang="en-US" sz="2400" dirty="0" smtClean="0"/>
              <a:t>	[</a:t>
            </a:r>
            <a:r>
              <a:rPr lang="en-US" sz="2400" i="1" dirty="0" smtClean="0"/>
              <a:t>e.g. rich get richer]</a:t>
            </a:r>
            <a:endParaRPr lang="en-US" sz="2800" dirty="0" smtClean="0"/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22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scripts to address each of these?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54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said single structure for database</a:t>
            </a:r>
          </a:p>
          <a:p>
            <a:r>
              <a:rPr lang="en-US" dirty="0" smtClean="0"/>
              <a:t>I would say that’s not true in a typical production</a:t>
            </a:r>
            <a:r>
              <a:rPr lang="en-US" baseline="0" dirty="0" smtClean="0"/>
              <a:t> database today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40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93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programs: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64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93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reason to explore the data is to check its validity!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26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25513" y="3518487"/>
            <a:ext cx="7250696" cy="104087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ts val="2600"/>
              </a:lnSpc>
              <a:buNone/>
              <a:defRPr sz="2400" b="0" i="0">
                <a:ln>
                  <a:noFill/>
                </a:ln>
                <a:solidFill>
                  <a:srgbClr val="61809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25513" y="3344039"/>
            <a:ext cx="7250695" cy="33867"/>
            <a:chOff x="1168400" y="4166292"/>
            <a:chExt cx="7250695" cy="33867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25513" y="5170488"/>
            <a:ext cx="7250112" cy="30220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1" baseline="0">
                <a:solidFill>
                  <a:srgbClr val="850205"/>
                </a:solidFill>
              </a:defRPr>
            </a:lvl1pPr>
            <a:lvl2pPr marL="228600" indent="0">
              <a:buNone/>
              <a:defRPr sz="1600" b="1">
                <a:solidFill>
                  <a:srgbClr val="850205"/>
                </a:solidFill>
              </a:defRPr>
            </a:lvl2pPr>
            <a:lvl3pPr marL="457200" indent="0">
              <a:buNone/>
              <a:defRPr sz="1600" b="1">
                <a:solidFill>
                  <a:srgbClr val="850205"/>
                </a:solidFill>
              </a:defRPr>
            </a:lvl3pPr>
            <a:lvl4pPr marL="685800" indent="0">
              <a:buNone/>
              <a:defRPr sz="1600" b="1">
                <a:solidFill>
                  <a:srgbClr val="850205"/>
                </a:solidFill>
              </a:defRPr>
            </a:lvl4pPr>
            <a:lvl5pPr marL="914400" indent="0">
              <a:buNone/>
              <a:defRPr sz="1600" b="1">
                <a:solidFill>
                  <a:srgbClr val="850205"/>
                </a:solidFill>
              </a:defRPr>
            </a:lvl5pPr>
          </a:lstStyle>
          <a:p>
            <a:pPr lvl="0"/>
            <a:r>
              <a:rPr lang="en-US" dirty="0" smtClean="0"/>
              <a:t>AUTHOR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25513" y="5453841"/>
            <a:ext cx="7250112" cy="539750"/>
          </a:xfrm>
        </p:spPr>
        <p:txBody>
          <a:bodyPr/>
          <a:lstStyle>
            <a:lvl1pPr marL="0" indent="0">
              <a:buNone/>
              <a:defRPr sz="1600" i="1" baseline="0">
                <a:solidFill>
                  <a:srgbClr val="B5B5B5"/>
                </a:solidFill>
              </a:defRPr>
            </a:lvl1pPr>
            <a:lvl2pPr marL="228600" indent="0">
              <a:buNone/>
              <a:defRPr sz="1600" i="1">
                <a:solidFill>
                  <a:srgbClr val="B5B5B5"/>
                </a:solidFill>
              </a:defRPr>
            </a:lvl2pPr>
            <a:lvl3pPr marL="457200" indent="0">
              <a:buNone/>
              <a:defRPr sz="1600" i="1">
                <a:solidFill>
                  <a:srgbClr val="B5B5B5"/>
                </a:solidFill>
              </a:defRPr>
            </a:lvl3pPr>
            <a:lvl4pPr marL="685800" indent="0">
              <a:buNone/>
              <a:defRPr sz="1600" i="1">
                <a:solidFill>
                  <a:srgbClr val="B5B5B5"/>
                </a:solidFill>
              </a:defRPr>
            </a:lvl4pPr>
            <a:lvl5pPr marL="914400" indent="0">
              <a:buNone/>
              <a:defRPr sz="1600" i="1">
                <a:solidFill>
                  <a:srgbClr val="B5B5B5"/>
                </a:solidFill>
              </a:defRPr>
            </a:lvl5pPr>
          </a:lstStyle>
          <a:p>
            <a:pPr lvl="0"/>
            <a:r>
              <a:rPr lang="en-US" dirty="0" smtClean="0"/>
              <a:t>Author Affiliation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17118"/>
            <a:ext cx="990599" cy="281131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25513" y="1735071"/>
            <a:ext cx="7250695" cy="1362743"/>
          </a:xfrm>
          <a:ln>
            <a:noFill/>
          </a:ln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3400"/>
              </a:lnSpc>
              <a:defRPr sz="3200" b="0" i="0">
                <a:ln>
                  <a:noFill/>
                </a:ln>
                <a:solidFill>
                  <a:schemeClr val="accent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38339-A875-5E45-AB3F-AAABD270346A}" type="datetime1">
              <a:rPr lang="en-US" smtClean="0"/>
              <a:t>4/20/15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6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5847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5847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672F-A5FB-5745-934A-1BF51CA5539C}" type="datetime1">
              <a:rPr lang="en-US" smtClean="0"/>
              <a:t>4/20/15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6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oom f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08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5847" y="1852566"/>
            <a:ext cx="3784820" cy="437269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E6A63-5EBE-3E48-B0AE-DF655A1ECE76}" type="datetime1">
              <a:rPr lang="en-US" smtClean="0"/>
              <a:t>4/20/15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745" y="310163"/>
            <a:ext cx="7646054" cy="990106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6" y="1852566"/>
            <a:ext cx="3771900" cy="4372695"/>
          </a:xfrm>
        </p:spPr>
        <p:txBody>
          <a:bodyPr anchor="t" anchorCtr="0">
            <a:noAutofit/>
          </a:bodyPr>
          <a:lstStyle>
            <a:lvl1pPr marL="0" indent="0">
              <a:lnSpc>
                <a:spcPts val="2600"/>
              </a:lnSpc>
              <a:buNone/>
              <a:defRPr sz="2400">
                <a:solidFill>
                  <a:srgbClr val="61809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054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5997" y="6012887"/>
            <a:ext cx="7719644" cy="212373"/>
          </a:xfrm>
        </p:spPr>
        <p:txBody>
          <a:bodyPr anchor="t" anchorCtr="0"/>
          <a:lstStyle>
            <a:lvl1pPr marL="0" indent="0" algn="ctr">
              <a:buNone/>
              <a:defRPr sz="800" i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9F0C-9D18-B54A-9AC9-18AA74EDB034}" type="datetime1">
              <a:rPr lang="en-US" smtClean="0"/>
              <a:t>4/20/15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5997" y="1849098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5997" y="5899372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997" y="1849098"/>
            <a:ext cx="7719644" cy="40502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825" y="310162"/>
            <a:ext cx="7698974" cy="990107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6984" y="1602129"/>
            <a:ext cx="7708699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6984" y="1611265"/>
            <a:ext cx="7710763" cy="48626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8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t>4/20/15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75153" y="1600315"/>
            <a:ext cx="4157625" cy="487680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67812" y="1600199"/>
            <a:ext cx="7341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223895" y="1600199"/>
            <a:ext cx="8882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85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9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360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4800"/>
            <a:ext cx="70866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524000" y="1371600"/>
            <a:ext cx="7086600" cy="47244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00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76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2BB55E8-47C3-9648-A9EE-D154E87B82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31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04800"/>
            <a:ext cx="8382000" cy="71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1295400"/>
            <a:ext cx="4114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295400"/>
            <a:ext cx="4114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69912"/>
      </p:ext>
    </p:extLst>
  </p:cSld>
  <p:clrMapOvr>
    <a:masterClrMapping/>
  </p:clrMapOvr>
  <p:transition xmlns:p14="http://schemas.microsoft.com/office/powerpoint/2010/main">
    <p:randomBa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19720" y="1847153"/>
            <a:ext cx="7110947" cy="437997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4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186" y="310162"/>
            <a:ext cx="6264387" cy="99010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0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Arial"/>
              <a:buChar char="•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5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5512" y="3230762"/>
            <a:ext cx="7250696" cy="1362075"/>
          </a:xfrm>
        </p:spPr>
        <p:txBody>
          <a:bodyPr anchor="t">
            <a:noAutofit/>
          </a:bodyPr>
          <a:lstStyle>
            <a:lvl1pPr algn="l">
              <a:defRPr sz="3200" b="0" cap="none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512" y="1730575"/>
            <a:ext cx="7250695" cy="1169457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EF3B-ABF2-AA4E-9E24-0C6256942674}" type="datetime1">
              <a:rPr lang="en-US" smtClean="0"/>
              <a:t>4/20/15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25512" y="2953439"/>
            <a:ext cx="7250695" cy="33867"/>
            <a:chOff x="1168400" y="4166292"/>
            <a:chExt cx="7250695" cy="33867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91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40584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0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2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37151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9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24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631620"/>
            <a:ext cx="9144000" cy="487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9144000" cy="6477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954132" y="310162"/>
            <a:ext cx="6280441" cy="990107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8348677" y="6012887"/>
            <a:ext cx="667406" cy="2023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 b="0" i="0">
                <a:solidFill>
                  <a:srgbClr val="618091"/>
                </a:solidFill>
                <a:latin typeface="Helvetica"/>
                <a:cs typeface="Helvetica"/>
              </a:defRPr>
            </a:lvl1pPr>
          </a:lstStyle>
          <a:p>
            <a:fld id="{FA3C144B-2939-9A49-B014-915EC3E81866}" type="datetime1">
              <a:rPr lang="en-US" smtClean="0"/>
              <a:pPr/>
              <a:t>4/20/15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65996" y="6588598"/>
            <a:ext cx="7711751" cy="172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i="1">
                <a:solidFill>
                  <a:schemeClr val="accent2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348677" y="5635665"/>
            <a:ext cx="667406" cy="5142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4000" b="0" i="0" kern="1200" spc="-500">
                <a:solidFill>
                  <a:schemeClr val="accent5"/>
                </a:solidFill>
                <a:latin typeface="Helvetica"/>
                <a:cs typeface="Helvetica"/>
              </a:defRPr>
            </a:lvl1pPr>
          </a:lstStyle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7225778" cy="102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HCII-logo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1" y="102485"/>
            <a:ext cx="1149887" cy="584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83959" y="102485"/>
            <a:ext cx="764074" cy="857741"/>
          </a:xfrm>
          <a:prstGeom prst="rect">
            <a:avLst/>
          </a:prstGeom>
        </p:spPr>
      </p:pic>
      <p:sp>
        <p:nvSpPr>
          <p:cNvPr id="15" name="Trapezoid 64"/>
          <p:cNvSpPr>
            <a:spLocks/>
          </p:cNvSpPr>
          <p:nvPr userDrawn="1"/>
        </p:nvSpPr>
        <p:spPr bwMode="auto">
          <a:xfrm>
            <a:off x="609600" y="990600"/>
            <a:ext cx="344532" cy="1796703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35282"/>
            <a:ext cx="9296400" cy="1523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0" r:id="rId4"/>
    <p:sldLayoutId id="2147483663" r:id="rId5"/>
    <p:sldLayoutId id="2147483651" r:id="rId6"/>
    <p:sldLayoutId id="2147483662" r:id="rId7"/>
    <p:sldLayoutId id="2147483666" r:id="rId8"/>
    <p:sldLayoutId id="2147483659" r:id="rId9"/>
    <p:sldLayoutId id="2147483667" r:id="rId10"/>
    <p:sldLayoutId id="2147483652" r:id="rId11"/>
    <p:sldLayoutId id="2147483665" r:id="rId12"/>
    <p:sldLayoutId id="2147483653" r:id="rId13"/>
    <p:sldLayoutId id="2147483664" r:id="rId14"/>
    <p:sldLayoutId id="2147483656" r:id="rId15"/>
    <p:sldLayoutId id="2147483657" r:id="rId16"/>
    <p:sldLayoutId id="2147483661" r:id="rId17"/>
    <p:sldLayoutId id="2147483658" r:id="rId18"/>
    <p:sldLayoutId id="2147483669" r:id="rId19"/>
    <p:sldLayoutId id="2147483670" r:id="rId20"/>
    <p:sldLayoutId id="2147483671" r:id="rId2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ts val="3400"/>
        </a:lnSpc>
        <a:spcBef>
          <a:spcPts val="0"/>
        </a:spcBef>
        <a:buNone/>
        <a:defRPr sz="3200" b="0" i="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2286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3"/>
        </a:buClr>
        <a:buFont typeface="Arial"/>
        <a:buChar char="•"/>
        <a:defRPr sz="28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1pPr>
      <a:lvl2pPr marL="4572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2"/>
        </a:buClr>
        <a:buSzPct val="115000"/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2pPr>
      <a:lvl3pPr marL="6858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3pPr>
      <a:lvl4pPr marL="9144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4pPr>
      <a:lvl5pPr marL="11430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9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3.emf"/><Relationship Id="rId5" Type="http://schemas.openxmlformats.org/officeDocument/2006/relationships/oleObject" Target="../embeddings/Microsoft_Equation1.bin"/><Relationship Id="rId6" Type="http://schemas.openxmlformats.org/officeDocument/2006/relationships/image" Target="../media/image2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chart" Target="../charts/char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4" Type="http://schemas.openxmlformats.org/officeDocument/2006/relationships/image" Target="../media/image35.tif"/><Relationship Id="rId5" Type="http://schemas.openxmlformats.org/officeDocument/2006/relationships/image" Target="../media/image36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8197" y="3518487"/>
            <a:ext cx="5248012" cy="1040870"/>
          </a:xfrm>
        </p:spPr>
        <p:txBody>
          <a:bodyPr/>
          <a:lstStyle/>
          <a:p>
            <a:r>
              <a:rPr lang="en-US" dirty="0"/>
              <a:t>Human Centered Issues in Data Acquisition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smtClean="0"/>
              <a:t>Jennifer </a:t>
            </a:r>
            <a:r>
              <a:rPr lang="en-US" dirty="0"/>
              <a:t>M</a:t>
            </a:r>
            <a:r>
              <a:rPr lang="en-US" dirty="0" smtClean="0"/>
              <a:t>ankoff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The Data Pipeline; HCII; Spring 2015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26" y="2182260"/>
            <a:ext cx="764074" cy="8577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3391" y="1361665"/>
            <a:ext cx="47179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spc="200" dirty="0" smtClean="0">
                <a:latin typeface="Copperplate"/>
                <a:cs typeface="Copperplate"/>
              </a:rPr>
              <a:t>P</a:t>
            </a:r>
            <a:r>
              <a:rPr lang="en-US" sz="9600" b="1" spc="200" dirty="0" smtClean="0">
                <a:latin typeface="Copperplate"/>
                <a:cs typeface="Copperplate"/>
              </a:rPr>
              <a:t> </a:t>
            </a:r>
            <a:r>
              <a:rPr lang="en-US" sz="7200" b="1" spc="200" dirty="0" smtClean="0">
                <a:latin typeface="Copperplate"/>
                <a:cs typeface="Copperplate"/>
              </a:rPr>
              <a:t>peline</a:t>
            </a:r>
            <a:endParaRPr lang="en-US" sz="7200" spc="200" dirty="0">
              <a:latin typeface="Copperplate"/>
              <a:cs typeface="Copperplat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45000" y="1424168"/>
            <a:ext cx="4717973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00" b="1" dirty="0" smtClean="0"/>
              <a:t> </a:t>
            </a:r>
            <a:r>
              <a:rPr lang="en-US" sz="4900" b="1" dirty="0" smtClean="0">
                <a:latin typeface="Copperplate"/>
                <a:cs typeface="Copperplate"/>
              </a:rPr>
              <a:t>The Data</a:t>
            </a:r>
            <a:endParaRPr lang="en-US" sz="4900" dirty="0">
              <a:latin typeface="Copperplate"/>
              <a:cs typeface="Copperplate"/>
            </a:endParaRPr>
          </a:p>
        </p:txBody>
      </p:sp>
      <p:sp>
        <p:nvSpPr>
          <p:cNvPr id="11" name="Trapezoid 64"/>
          <p:cNvSpPr>
            <a:spLocks/>
          </p:cNvSpPr>
          <p:nvPr/>
        </p:nvSpPr>
        <p:spPr bwMode="auto">
          <a:xfrm>
            <a:off x="2245000" y="3040001"/>
            <a:ext cx="344532" cy="3399022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59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consider to be key material from the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Will review that now to help focus you and answer any questions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211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-1" y="2160075"/>
            <a:ext cx="9157167" cy="3418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Pipeline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618387"/>
              </p:ext>
            </p:extLst>
          </p:nvPr>
        </p:nvGraphicFramePr>
        <p:xfrm>
          <a:off x="141084" y="1847153"/>
          <a:ext cx="9016083" cy="4379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ircular Arrow 8"/>
          <p:cNvSpPr/>
          <p:nvPr/>
        </p:nvSpPr>
        <p:spPr>
          <a:xfrm rot="10800000">
            <a:off x="494112" y="4010672"/>
            <a:ext cx="3978148" cy="1790614"/>
          </a:xfrm>
          <a:prstGeom prst="circularArrow">
            <a:avLst>
              <a:gd name="adj1" fmla="val 3625"/>
              <a:gd name="adj2" fmla="val 298212"/>
              <a:gd name="adj3" fmla="val 21231495"/>
              <a:gd name="adj4" fmla="val 10872503"/>
              <a:gd name="adj5" fmla="val 4870"/>
            </a:avLst>
          </a:prstGeom>
          <a:solidFill>
            <a:srgbClr val="FEB5B7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Circular Arrow 10"/>
          <p:cNvSpPr/>
          <p:nvPr/>
        </p:nvSpPr>
        <p:spPr>
          <a:xfrm flipH="1">
            <a:off x="558800" y="2277122"/>
            <a:ext cx="2139950" cy="1790614"/>
          </a:xfrm>
          <a:prstGeom prst="circularArrow">
            <a:avLst>
              <a:gd name="adj1" fmla="val 3625"/>
              <a:gd name="adj2" fmla="val 298212"/>
              <a:gd name="adj3" fmla="val 21231495"/>
              <a:gd name="adj4" fmla="val 10872503"/>
              <a:gd name="adj5" fmla="val 487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Circular Arrow 11"/>
          <p:cNvSpPr/>
          <p:nvPr/>
        </p:nvSpPr>
        <p:spPr>
          <a:xfrm flipH="1">
            <a:off x="711200" y="2429522"/>
            <a:ext cx="5232400" cy="1790614"/>
          </a:xfrm>
          <a:prstGeom prst="circularArrow">
            <a:avLst>
              <a:gd name="adj1" fmla="val 3625"/>
              <a:gd name="adj2" fmla="val 298212"/>
              <a:gd name="adj3" fmla="val 21231495"/>
              <a:gd name="adj4" fmla="val 10872503"/>
              <a:gd name="adj5" fmla="val 487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Circular Arrow 12"/>
          <p:cNvSpPr/>
          <p:nvPr/>
        </p:nvSpPr>
        <p:spPr>
          <a:xfrm rot="10800000">
            <a:off x="465996" y="3972572"/>
            <a:ext cx="7801704" cy="1790614"/>
          </a:xfrm>
          <a:prstGeom prst="circularArrow">
            <a:avLst>
              <a:gd name="adj1" fmla="val 3625"/>
              <a:gd name="adj2" fmla="val 137495"/>
              <a:gd name="adj3" fmla="val 21231495"/>
              <a:gd name="adj4" fmla="val 10872503"/>
              <a:gd name="adj5" fmla="val 4870"/>
            </a:avLst>
          </a:prstGeom>
          <a:solidFill>
            <a:srgbClr val="FEB5B7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Circular Arrow 13"/>
          <p:cNvSpPr/>
          <p:nvPr/>
        </p:nvSpPr>
        <p:spPr>
          <a:xfrm flipH="1">
            <a:off x="4426908" y="2160075"/>
            <a:ext cx="2139950" cy="1790614"/>
          </a:xfrm>
          <a:prstGeom prst="circularArrow">
            <a:avLst>
              <a:gd name="adj1" fmla="val 3625"/>
              <a:gd name="adj2" fmla="val 298212"/>
              <a:gd name="adj3" fmla="val 21231495"/>
              <a:gd name="adj4" fmla="val 10872503"/>
              <a:gd name="adj5" fmla="val 487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 descr="sampler_Users_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022" y="5578572"/>
            <a:ext cx="952458" cy="93936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6" name="Picture 15" descr="sampler_Users_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5" y="5578572"/>
            <a:ext cx="952458" cy="939362"/>
          </a:xfrm>
          <a:prstGeom prst="rect">
            <a:avLst/>
          </a:prstGeom>
        </p:spPr>
      </p:pic>
      <p:pic>
        <p:nvPicPr>
          <p:cNvPr id="17" name="Picture 16" descr="sampler_Users_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52" y="5578572"/>
            <a:ext cx="952458" cy="939362"/>
          </a:xfrm>
          <a:prstGeom prst="rect">
            <a:avLst/>
          </a:prstGeom>
        </p:spPr>
      </p:pic>
      <p:pic>
        <p:nvPicPr>
          <p:cNvPr id="18" name="Picture 17" descr="sampler_Users_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509" y="5578572"/>
            <a:ext cx="952458" cy="939362"/>
          </a:xfrm>
          <a:prstGeom prst="rect">
            <a:avLst/>
          </a:prstGeom>
        </p:spPr>
      </p:pic>
      <p:pic>
        <p:nvPicPr>
          <p:cNvPr id="19" name="Picture 18" descr="sampler_Users_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266" y="5578572"/>
            <a:ext cx="952458" cy="93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63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/>
              <a:t>What </a:t>
            </a:r>
            <a:r>
              <a:rPr lang="en-US" dirty="0" smtClean="0"/>
              <a:t>Type </a:t>
            </a:r>
            <a:r>
              <a:rPr lang="en-US" dirty="0"/>
              <a:t>of </a:t>
            </a:r>
            <a:r>
              <a:rPr lang="en-US" dirty="0" smtClean="0"/>
              <a:t>Data </a:t>
            </a:r>
            <a:r>
              <a:rPr lang="en-US" dirty="0" smtClean="0"/>
              <a:t>Exist?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3200" dirty="0" smtClean="0"/>
              <a:t>Constant (</a:t>
            </a:r>
            <a:r>
              <a:rPr lang="en-US" sz="3200" i="1" dirty="0" smtClean="0"/>
              <a:t>e.g., </a:t>
            </a:r>
            <a:r>
              <a:rPr lang="en-US" sz="3200" dirty="0" smtClean="0"/>
              <a:t>mouse gain)</a:t>
            </a:r>
          </a:p>
          <a:p>
            <a:pPr lvl="1"/>
            <a:r>
              <a:rPr lang="en-US" sz="3200" dirty="0" smtClean="0"/>
              <a:t>Continuous </a:t>
            </a:r>
            <a:r>
              <a:rPr lang="en-US" sz="3200" dirty="0" smtClean="0"/>
              <a:t>Data: Ration/Interval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	(</a:t>
            </a:r>
            <a:r>
              <a:rPr lang="en-US" sz="3200" i="1" dirty="0" smtClean="0"/>
              <a:t>e.g., </a:t>
            </a:r>
            <a:r>
              <a:rPr lang="en-US" sz="3200" dirty="0" smtClean="0"/>
              <a:t>mouse location) </a:t>
            </a:r>
          </a:p>
          <a:p>
            <a:pPr lvl="1"/>
            <a:r>
              <a:rPr lang="en-US" sz="3200" dirty="0" smtClean="0"/>
              <a:t>Discrete Data (often scales</a:t>
            </a:r>
            <a:r>
              <a:rPr lang="en-US" sz="3200" dirty="0" smtClean="0"/>
              <a:t>): Nominal/Ordinal</a:t>
            </a:r>
            <a:endParaRPr lang="en-US" sz="3200" dirty="0" smtClean="0"/>
          </a:p>
          <a:p>
            <a:pPr lvl="1"/>
            <a:r>
              <a:rPr lang="en-US" sz="3200" dirty="0"/>
              <a:t>	</a:t>
            </a:r>
            <a:r>
              <a:rPr lang="en-US" sz="3200" dirty="0" smtClean="0"/>
              <a:t>(</a:t>
            </a:r>
            <a:r>
              <a:rPr lang="en-US" sz="3200" i="1" dirty="0" smtClean="0"/>
              <a:t>e.g., </a:t>
            </a:r>
            <a:r>
              <a:rPr lang="en-US" sz="3200" dirty="0" smtClean="0"/>
              <a:t>slip/no slip on this interaction)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What are the units?</a:t>
            </a:r>
          </a:p>
          <a:p>
            <a:pPr lvl="1"/>
            <a:endParaRPr lang="en-US" sz="3200" dirty="0" smtClean="0"/>
          </a:p>
          <a:p>
            <a:pPr lvl="1"/>
            <a:endParaRPr lang="en-US" sz="2800" dirty="0" smtClean="0"/>
          </a:p>
          <a:p>
            <a:pPr lvl="2"/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13180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What </a:t>
            </a:r>
            <a:r>
              <a:rPr lang="en-US" dirty="0" smtClean="0"/>
              <a:t>Role?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28943" y="1847153"/>
            <a:ext cx="7887140" cy="4379976"/>
          </a:xfrm>
        </p:spPr>
        <p:txBody>
          <a:bodyPr/>
          <a:lstStyle/>
          <a:p>
            <a:pPr marL="228600" lvl="1" indent="0">
              <a:buNone/>
            </a:pPr>
            <a:r>
              <a:rPr lang="en-US" sz="3200" dirty="0" smtClean="0"/>
              <a:t>Descriptor / Feature: predictive of labels (</a:t>
            </a:r>
            <a:r>
              <a:rPr lang="en-US" sz="3200" i="1" dirty="0" smtClean="0"/>
              <a:t>e.g. </a:t>
            </a:r>
            <a:r>
              <a:rPr lang="en-US" sz="3200" i="1" dirty="0"/>
              <a:t>C</a:t>
            </a:r>
            <a:r>
              <a:rPr lang="en-US" sz="3200" i="1" dirty="0" smtClean="0"/>
              <a:t>lick Duration</a:t>
            </a:r>
            <a:r>
              <a:rPr lang="en-US" sz="3200" dirty="0" smtClean="0"/>
              <a:t>)</a:t>
            </a:r>
          </a:p>
          <a:p>
            <a:pPr marL="228600" lvl="1" indent="0">
              <a:buNone/>
            </a:pPr>
            <a:r>
              <a:rPr lang="en-US" sz="3200" dirty="0" smtClean="0"/>
              <a:t>Response / Label: </a:t>
            </a:r>
          </a:p>
          <a:p>
            <a:pPr marL="228600" lvl="1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outcome of prediction </a:t>
            </a:r>
          </a:p>
          <a:p>
            <a:pPr marL="228600" lvl="1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response to an intervention / question</a:t>
            </a:r>
          </a:p>
          <a:p>
            <a:pPr marL="228600" lvl="1" indent="0">
              <a:buNone/>
            </a:pPr>
            <a:r>
              <a:rPr lang="en-US" sz="3200" dirty="0" smtClean="0"/>
              <a:t>  (</a:t>
            </a:r>
            <a:r>
              <a:rPr lang="en-US" sz="3200" i="1" dirty="0" smtClean="0"/>
              <a:t>e.g. Diagnosis)</a:t>
            </a:r>
            <a:endParaRPr lang="en-US" sz="32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23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ways to store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smtClean="0"/>
              <a:t>Data </a:t>
            </a:r>
            <a:r>
              <a:rPr lang="en-US" dirty="0"/>
              <a:t>spread over multiple structures that reference each </a:t>
            </a:r>
            <a:r>
              <a:rPr lang="en-US" dirty="0" smtClean="0"/>
              <a:t>other [Database]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All data in a single structure [JSON; XML; API calls (even over a database)]</a:t>
            </a:r>
          </a:p>
          <a:p>
            <a:pPr marL="0" lvl="0" indent="0">
              <a:buNone/>
            </a:pPr>
            <a:endParaRPr lang="en-US" dirty="0" smtClean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 smtClean="0"/>
              <a:t>Data </a:t>
            </a:r>
            <a:r>
              <a:rPr lang="en-US" dirty="0"/>
              <a:t>may include multiple types such as strings and </a:t>
            </a:r>
            <a:r>
              <a:rPr lang="en-US" dirty="0" smtClean="0"/>
              <a:t>numbers [Both]</a:t>
            </a:r>
          </a:p>
          <a:p>
            <a:pPr marL="0" lv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516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Data Management is a people problem</a:t>
            </a:r>
          </a:p>
          <a:p>
            <a:pPr marL="228600" lvl="1" indent="0">
              <a:buNone/>
            </a:pPr>
            <a:r>
              <a:rPr lang="en-US" sz="2400" dirty="0" smtClean="0"/>
              <a:t>Who </a:t>
            </a:r>
            <a:r>
              <a:rPr lang="en-US" sz="2400" dirty="0" smtClean="0"/>
              <a:t>should oversee it</a:t>
            </a:r>
            <a:r>
              <a:rPr lang="en-US" sz="2400" dirty="0" smtClean="0"/>
              <a:t>? </a:t>
            </a:r>
          </a:p>
          <a:p>
            <a:pPr marL="228600" lvl="1" indent="0">
              <a:buNone/>
            </a:pPr>
            <a:r>
              <a:rPr lang="en-US" sz="2400" dirty="0"/>
              <a:t>Requires lots of attention, over time, regular checks, </a:t>
            </a:r>
            <a:r>
              <a:rPr lang="en-US" sz="2400" i="1" dirty="0"/>
              <a:t>etc</a:t>
            </a:r>
            <a:r>
              <a:rPr lang="en-US" sz="2400" i="1" dirty="0" smtClean="0"/>
              <a:t>.</a:t>
            </a:r>
            <a:r>
              <a:rPr lang="en-US" sz="2400" dirty="0" smtClean="0"/>
              <a:t> </a:t>
            </a:r>
          </a:p>
          <a:p>
            <a:pPr marL="228600" lvl="1" indent="0">
              <a:buNone/>
            </a:pPr>
            <a:r>
              <a:rPr lang="en-US" sz="2400" dirty="0" smtClean="0"/>
              <a:t>Who </a:t>
            </a:r>
            <a:r>
              <a:rPr lang="en-US" sz="2400" dirty="0" smtClean="0"/>
              <a:t>is responsible for the four Cs? (Completeness, Coherence, Correctness, </a:t>
            </a:r>
            <a:r>
              <a:rPr lang="en-US" sz="2400" dirty="0" err="1" smtClean="0"/>
              <a:t>AcCountability</a:t>
            </a:r>
            <a:r>
              <a:rPr lang="en-US" sz="2400" dirty="0" smtClean="0"/>
              <a:t>)</a:t>
            </a:r>
          </a:p>
          <a:p>
            <a:pPr marL="0" indent="0">
              <a:buNone/>
            </a:pPr>
            <a:r>
              <a:rPr lang="en-US" sz="3200" dirty="0" smtClean="0"/>
              <a:t>Types of data</a:t>
            </a:r>
          </a:p>
          <a:p>
            <a:pPr marL="228600" lvl="1" indent="0">
              <a:buNone/>
            </a:pPr>
            <a:r>
              <a:rPr lang="en-US" sz="2400" dirty="0" smtClean="0"/>
              <a:t>Unstructured/</a:t>
            </a:r>
            <a:r>
              <a:rPr lang="en-US" sz="2400" dirty="0" err="1" smtClean="0"/>
              <a:t>semistructured</a:t>
            </a:r>
            <a:r>
              <a:rPr lang="en-US" sz="2400" dirty="0" smtClean="0"/>
              <a:t>/structured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747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 Model?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data is </a:t>
            </a:r>
            <a:r>
              <a:rPr lang="en-US" dirty="0" smtClean="0"/>
              <a:t>stored and </a:t>
            </a:r>
            <a:r>
              <a:rPr lang="en-US" dirty="0"/>
              <a:t>how it is </a:t>
            </a:r>
            <a:r>
              <a:rPr lang="en-US" dirty="0" smtClean="0"/>
              <a:t>organized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Key benefits:</a:t>
            </a:r>
          </a:p>
          <a:p>
            <a:r>
              <a:rPr lang="en-US" dirty="0" smtClean="0"/>
              <a:t>Leverage  </a:t>
            </a:r>
            <a:r>
              <a:rPr lang="en-US" dirty="0"/>
              <a:t>(big impact on programming; cost; </a:t>
            </a:r>
            <a:r>
              <a:rPr lang="en-US" i="1" dirty="0" smtClean="0"/>
              <a:t>etc.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Conciseness (implies an interaction model)</a:t>
            </a:r>
          </a:p>
          <a:p>
            <a:r>
              <a:rPr lang="en-US" dirty="0"/>
              <a:t>Can encode integrity constraints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Know what makes a good data model  (concise, stable &amp; flexible, quick, elegant…)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62451" y="347335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485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very large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12337"/>
            <a:ext cx="7048804" cy="4379976"/>
          </a:xfrm>
        </p:spPr>
        <p:txBody>
          <a:bodyPr/>
          <a:lstStyle/>
          <a:p>
            <a:r>
              <a:rPr lang="en-US" dirty="0" smtClean="0"/>
              <a:t>Typically distributed [may lead to </a:t>
            </a:r>
            <a:r>
              <a:rPr lang="en-US" i="1" dirty="0" smtClean="0"/>
              <a:t>partitions; </a:t>
            </a:r>
            <a:r>
              <a:rPr lang="en-US" dirty="0" smtClean="0"/>
              <a:t>maximize </a:t>
            </a:r>
            <a:r>
              <a:rPr lang="en-US" i="1" dirty="0" smtClean="0"/>
              <a:t>consistency </a:t>
            </a:r>
            <a:r>
              <a:rPr lang="en-US" dirty="0" smtClean="0"/>
              <a:t>or </a:t>
            </a:r>
            <a:r>
              <a:rPr lang="en-US" i="1" dirty="0" smtClean="0"/>
              <a:t>availability: CAP</a:t>
            </a:r>
            <a:r>
              <a:rPr lang="en-US" dirty="0" smtClean="0"/>
              <a:t>]</a:t>
            </a:r>
          </a:p>
          <a:p>
            <a:r>
              <a:rPr lang="en-US" dirty="0" smtClean="0"/>
              <a:t>Types of data bases to consider</a:t>
            </a:r>
          </a:p>
          <a:p>
            <a:pPr lvl="1"/>
            <a:r>
              <a:rPr lang="en-US" dirty="0" smtClean="0"/>
              <a:t>Key-value stores [fast collection, slower query]; </a:t>
            </a:r>
            <a:r>
              <a:rPr lang="en-US" i="1" dirty="0" smtClean="0"/>
              <a:t>e.g. </a:t>
            </a:r>
            <a:r>
              <a:rPr lang="en-US" i="1" dirty="0" err="1" smtClean="0"/>
              <a:t>Redis</a:t>
            </a:r>
            <a:endParaRPr lang="en-US" dirty="0" smtClean="0"/>
          </a:p>
          <a:p>
            <a:pPr lvl="1"/>
            <a:r>
              <a:rPr lang="en-US" dirty="0" smtClean="0"/>
              <a:t>Distributed, fast schemas [append only, good for </a:t>
            </a:r>
            <a:r>
              <a:rPr lang="en-US" dirty="0" err="1" smtClean="0"/>
              <a:t>exploratino</a:t>
            </a:r>
            <a:r>
              <a:rPr lang="en-US" dirty="0" smtClean="0"/>
              <a:t>]; </a:t>
            </a:r>
            <a:r>
              <a:rPr lang="en-US" i="1" dirty="0" smtClean="0"/>
              <a:t>e.g. </a:t>
            </a:r>
            <a:r>
              <a:rPr lang="en-US" i="1" dirty="0" err="1" smtClean="0"/>
              <a:t>Dremel</a:t>
            </a:r>
            <a:r>
              <a:rPr lang="en-US" i="1" dirty="0" smtClean="0"/>
              <a:t>, </a:t>
            </a:r>
            <a:r>
              <a:rPr lang="en-US" i="1" dirty="0" err="1" smtClean="0"/>
              <a:t>BigQuery</a:t>
            </a:r>
            <a:endParaRPr lang="en-US" i="1" dirty="0" smtClean="0"/>
          </a:p>
          <a:p>
            <a:r>
              <a:rPr lang="en-US" dirty="0" smtClean="0"/>
              <a:t>Need to consider data processing too</a:t>
            </a:r>
          </a:p>
          <a:p>
            <a:pPr lvl="1"/>
            <a:r>
              <a:rPr lang="en-US" dirty="0"/>
              <a:t>Map-reduce framework for parallelizing operations: batch work</a:t>
            </a:r>
          </a:p>
          <a:p>
            <a:pPr lvl="1"/>
            <a:r>
              <a:rPr lang="en-US" dirty="0"/>
              <a:t>Distributed queries &amp; insertions (</a:t>
            </a:r>
            <a:r>
              <a:rPr lang="en-US" i="1" dirty="0"/>
              <a:t>e.g. </a:t>
            </a:r>
            <a:r>
              <a:rPr lang="en-US" dirty="0"/>
              <a:t>Hive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Distributed ML (</a:t>
            </a:r>
            <a:r>
              <a:rPr lang="en-US" i="1" dirty="0" smtClean="0"/>
              <a:t>e.g. MAHOOT)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102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existing data</a:t>
            </a:r>
          </a:p>
          <a:p>
            <a:r>
              <a:rPr lang="en-US" dirty="0" smtClean="0"/>
              <a:t>Data streams are a valuable source of data</a:t>
            </a:r>
          </a:p>
          <a:p>
            <a:r>
              <a:rPr lang="en-US" dirty="0" smtClean="0"/>
              <a:t>Need to address security issues</a:t>
            </a:r>
          </a:p>
          <a:p>
            <a:r>
              <a:rPr lang="en-US" dirty="0" err="1" smtClean="0"/>
              <a:t>OAuth</a:t>
            </a:r>
            <a:r>
              <a:rPr lang="en-US" dirty="0" smtClean="0"/>
              <a:t> (2.0) is the current standard</a:t>
            </a:r>
          </a:p>
          <a:p>
            <a:pPr lvl="1"/>
            <a:r>
              <a:rPr lang="en-US" dirty="0" smtClean="0"/>
              <a:t>Gives the user / data source control over whether you have access &amp; for how long</a:t>
            </a:r>
          </a:p>
          <a:p>
            <a:pPr lvl="1"/>
            <a:r>
              <a:rPr lang="en-US" dirty="0" smtClean="0"/>
              <a:t>Once you get permission you use a key to access the data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148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sampling issues</a:t>
            </a:r>
          </a:p>
          <a:p>
            <a:pPr lvl="1"/>
            <a:r>
              <a:rPr lang="en-US" dirty="0" smtClean="0"/>
              <a:t>Understand terms: Population, Sample, Random Sampling Error, Bias</a:t>
            </a:r>
          </a:p>
          <a:p>
            <a:pPr lvl="1"/>
            <a:r>
              <a:rPr lang="en-US" dirty="0" smtClean="0"/>
              <a:t>Understand </a:t>
            </a:r>
            <a:r>
              <a:rPr lang="en-US" dirty="0"/>
              <a:t>what makes a good </a:t>
            </a:r>
            <a:r>
              <a:rPr lang="en-US" dirty="0" smtClean="0"/>
              <a:t>sample</a:t>
            </a:r>
          </a:p>
          <a:p>
            <a:pPr lvl="1"/>
            <a:r>
              <a:rPr lang="en-US" dirty="0" smtClean="0"/>
              <a:t>Understand types of Bias</a:t>
            </a:r>
          </a:p>
          <a:p>
            <a:pPr lvl="2"/>
            <a:r>
              <a:rPr lang="en-US" dirty="0" smtClean="0"/>
              <a:t>Systematic </a:t>
            </a:r>
            <a:r>
              <a:rPr lang="en-US" dirty="0"/>
              <a:t>Bias, Selection </a:t>
            </a:r>
            <a:r>
              <a:rPr lang="en-US" dirty="0" smtClean="0"/>
              <a:t>Bias, Non-response Bias</a:t>
            </a:r>
            <a:endParaRPr lang="en-US" dirty="0"/>
          </a:p>
          <a:p>
            <a:pPr lvl="1"/>
            <a:r>
              <a:rPr lang="en-US" dirty="0" smtClean="0"/>
              <a:t>Understand how changing population size affects different types of error [larger sample </a:t>
            </a:r>
            <a:r>
              <a:rPr lang="en-US" i="1" dirty="0" smtClean="0"/>
              <a:t>decreases </a:t>
            </a:r>
            <a:r>
              <a:rPr lang="en-US" dirty="0" smtClean="0"/>
              <a:t>random sampling error; </a:t>
            </a:r>
            <a:r>
              <a:rPr lang="en-US" dirty="0" err="1" smtClean="0"/>
              <a:t>dosen’t</a:t>
            </a:r>
            <a:r>
              <a:rPr lang="en-US" dirty="0" smtClean="0"/>
              <a:t> affect Bias]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89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Slide Template posted on piazza for use in your preparation</a:t>
            </a:r>
          </a:p>
          <a:p>
            <a:r>
              <a:rPr lang="en-US" dirty="0" smtClean="0"/>
              <a:t>Needed all groups to email me </a:t>
            </a:r>
            <a:r>
              <a:rPr lang="en-US" i="1" dirty="0" smtClean="0"/>
              <a:t>title </a:t>
            </a:r>
            <a:r>
              <a:rPr lang="en-US" dirty="0" smtClean="0"/>
              <a:t>and </a:t>
            </a:r>
            <a:r>
              <a:rPr lang="en-US" i="1" dirty="0" smtClean="0"/>
              <a:t>preferred presentation day </a:t>
            </a:r>
            <a:r>
              <a:rPr lang="en-US" dirty="0" smtClean="0"/>
              <a:t>by this morning</a:t>
            </a:r>
          </a:p>
          <a:p>
            <a:r>
              <a:rPr lang="en-US" b="1" dirty="0" smtClean="0"/>
              <a:t>Presentation attendance is required</a:t>
            </a:r>
          </a:p>
          <a:p>
            <a:r>
              <a:rPr lang="en-US" b="1" dirty="0" smtClean="0"/>
              <a:t>Projects are due 9am Tuesday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Any Questions?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911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streaming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Can’t know or store entire stream</a:t>
            </a:r>
          </a:p>
          <a:p>
            <a:pPr lvl="1"/>
            <a:r>
              <a:rPr lang="en-US" dirty="0" smtClean="0"/>
              <a:t>Sampling strategy depends on question asked</a:t>
            </a:r>
          </a:p>
          <a:p>
            <a:pPr lvl="1"/>
            <a:r>
              <a:rPr lang="en-US" dirty="0" smtClean="0"/>
              <a:t>Account for duplicates; weight samples</a:t>
            </a:r>
          </a:p>
          <a:p>
            <a:r>
              <a:rPr lang="en-US" dirty="0" smtClean="0"/>
              <a:t>Good for online learning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206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your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40147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Transformations such as normalization, logs, and feature creation</a:t>
            </a:r>
          </a:p>
          <a:p>
            <a:pPr marL="228600" lvl="1" indent="0">
              <a:buNone/>
            </a:pPr>
            <a:r>
              <a:rPr lang="en-US" dirty="0"/>
              <a:t>Allows different fields to be compared </a:t>
            </a:r>
          </a:p>
          <a:p>
            <a:pPr marL="228600" lvl="1" indent="0">
              <a:buNone/>
            </a:pPr>
            <a:r>
              <a:rPr lang="en-US" dirty="0"/>
              <a:t>Avoids undue influence of a column that happens to have large values</a:t>
            </a:r>
          </a:p>
          <a:p>
            <a:pPr marL="228600" lvl="1" indent="0">
              <a:buNone/>
            </a:pPr>
            <a:r>
              <a:rPr lang="en-US" dirty="0"/>
              <a:t>Often moves data to 0-1 range</a:t>
            </a:r>
          </a:p>
          <a:p>
            <a:pPr marL="228600" lvl="1" indent="0">
              <a:buNone/>
            </a:pPr>
            <a:r>
              <a:rPr lang="en-US" dirty="0"/>
              <a:t>Non-linear transformations (</a:t>
            </a:r>
            <a:r>
              <a:rPr lang="en-US" i="1" dirty="0"/>
              <a:t>e.g., </a:t>
            </a:r>
            <a:r>
              <a:rPr lang="en-US" dirty="0"/>
              <a:t>transforming log-normal data to a normal scale by taking the log)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966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 descr="Screen Shot 2014-01-30 at 10.56.4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" r="43772" b="24225"/>
          <a:stretch/>
        </p:blipFill>
        <p:spPr>
          <a:xfrm>
            <a:off x="5658622" y="3988894"/>
            <a:ext cx="3140733" cy="25997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your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79189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Transformations such as normalization, logs, and feature creation</a:t>
            </a:r>
          </a:p>
          <a:p>
            <a:pPr marL="0" indent="0">
              <a:buNone/>
            </a:pPr>
            <a:r>
              <a:rPr lang="en-US" dirty="0"/>
              <a:t>Plots and their value </a:t>
            </a:r>
            <a:endParaRPr lang="en-US" dirty="0" smtClean="0"/>
          </a:p>
          <a:p>
            <a:pPr lvl="1"/>
            <a:r>
              <a:rPr lang="en-US" dirty="0" smtClean="0"/>
              <a:t>Stem and leaf [flexible &amp; quick]</a:t>
            </a:r>
          </a:p>
          <a:p>
            <a:pPr lvl="1"/>
            <a:r>
              <a:rPr lang="en-US" dirty="0" smtClean="0"/>
              <a:t>Boxplot [comparison; some structure]</a:t>
            </a:r>
          </a:p>
          <a:p>
            <a:pPr lvl="1"/>
            <a:r>
              <a:rPr lang="en-US" dirty="0" smtClean="0"/>
              <a:t>Histogram [check a distribution]</a:t>
            </a:r>
          </a:p>
          <a:p>
            <a:pPr lvl="1"/>
            <a:r>
              <a:rPr lang="en-US" dirty="0" smtClean="0"/>
              <a:t>Scatterplot [show a relationship]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Content Placeholder 6" descr="Screen Shot 2014-01-26 at 9.49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8" r="5818"/>
          <a:stretch>
            <a:fillRect/>
          </a:stretch>
        </p:blipFill>
        <p:spPr>
          <a:xfrm>
            <a:off x="0" y="4527689"/>
            <a:ext cx="3566185" cy="22159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534" y="2099012"/>
            <a:ext cx="2225099" cy="17256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Content Placeholder 6" descr="Screen Shot 2014-01-30 at 5.18.3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" r="1481"/>
          <a:stretch>
            <a:fillRect/>
          </a:stretch>
        </p:blipFill>
        <p:spPr>
          <a:xfrm>
            <a:off x="3041625" y="4885080"/>
            <a:ext cx="3175069" cy="1972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0462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your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79189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Transformations such as normalization, logs, and feature creation</a:t>
            </a:r>
          </a:p>
          <a:p>
            <a:pPr marL="0" indent="0">
              <a:buNone/>
            </a:pPr>
            <a:r>
              <a:rPr lang="en-US" dirty="0"/>
              <a:t>Plots and their value – stem &amp; leaf; boxplot; histogram</a:t>
            </a:r>
          </a:p>
          <a:p>
            <a:pPr marL="0" indent="0">
              <a:buNone/>
            </a:pPr>
            <a:r>
              <a:rPr lang="en-US" dirty="0"/>
              <a:t>Distributions and some of their </a:t>
            </a:r>
            <a:r>
              <a:rPr lang="en-US" dirty="0" smtClean="0"/>
              <a:t>assumptions</a:t>
            </a:r>
            <a:endParaRPr lang="en-US" dirty="0"/>
          </a:p>
          <a:p>
            <a:pPr lvl="1"/>
            <a:r>
              <a:rPr lang="en-US" dirty="0" smtClean="0"/>
              <a:t>Normal: Independent, Identically distributed random variables</a:t>
            </a:r>
          </a:p>
          <a:p>
            <a:pPr lvl="1"/>
            <a:r>
              <a:rPr lang="en-US" dirty="0" smtClean="0"/>
              <a:t>Log Normal: Multiplied independent random </a:t>
            </a:r>
            <a:r>
              <a:rPr lang="en-US" dirty="0" err="1" smtClean="0"/>
              <a:t>vars</a:t>
            </a:r>
            <a:r>
              <a:rPr lang="en-US" dirty="0" smtClean="0"/>
              <a:t> (intuitively: one end is fixed, e.g. timings all &gt; 0)</a:t>
            </a:r>
          </a:p>
          <a:p>
            <a:pPr lvl="1"/>
            <a:r>
              <a:rPr lang="en-US" dirty="0" err="1" smtClean="0"/>
              <a:t>Poission</a:t>
            </a:r>
            <a:r>
              <a:rPr lang="en-US" dirty="0" smtClean="0"/>
              <a:t>: Constant rate of independent events</a:t>
            </a:r>
          </a:p>
          <a:p>
            <a:pPr lvl="1"/>
            <a:r>
              <a:rPr lang="en-US" dirty="0" smtClean="0"/>
              <a:t>Power Law: Events are not independent; Proportional to 1/</a:t>
            </a:r>
            <a:r>
              <a:rPr lang="en-US" dirty="0" err="1" smtClean="0"/>
              <a:t>k</a:t>
            </a:r>
            <a:r>
              <a:rPr lang="en-US" baseline="30000" dirty="0" err="1" smtClean="0"/>
              <a:t>n</a:t>
            </a:r>
            <a:endParaRPr lang="en-US" baseline="30000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97" y="5074946"/>
            <a:ext cx="855546" cy="669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97" y="4390014"/>
            <a:ext cx="878615" cy="6849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98" y="3726494"/>
            <a:ext cx="855546" cy="663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397" y="5834615"/>
            <a:ext cx="852213" cy="4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82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C’s of 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535177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Is your data </a:t>
            </a:r>
            <a:r>
              <a:rPr lang="en-US" i="1" dirty="0"/>
              <a:t>C</a:t>
            </a:r>
            <a:r>
              <a:rPr lang="en-US" i="1" dirty="0" smtClean="0"/>
              <a:t>omplete</a:t>
            </a:r>
            <a:r>
              <a:rPr lang="en-US" dirty="0" smtClean="0"/>
              <a:t>? </a:t>
            </a:r>
            <a:endParaRPr lang="en-US" dirty="0"/>
          </a:p>
          <a:p>
            <a:pPr marL="228600" lvl="1" indent="0">
              <a:buNone/>
            </a:pPr>
            <a:r>
              <a:rPr lang="en-US" dirty="0" smtClean="0"/>
              <a:t>Match the question/None missing/None wrong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Is your data </a:t>
            </a:r>
            <a:r>
              <a:rPr lang="en-US" i="1" dirty="0"/>
              <a:t>C</a:t>
            </a:r>
            <a:r>
              <a:rPr lang="en-US" i="1" dirty="0" smtClean="0"/>
              <a:t>oherent</a:t>
            </a:r>
            <a:r>
              <a:rPr lang="en-US" dirty="0" smtClean="0"/>
              <a:t>?</a:t>
            </a:r>
          </a:p>
          <a:p>
            <a:pPr marL="228600" lvl="1" indent="0">
              <a:buNone/>
            </a:pPr>
            <a:r>
              <a:rPr lang="en-US" dirty="0" smtClean="0"/>
              <a:t>Makes sense relative to itself (frequency, values, distribution, outliers, skew …)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Is your data </a:t>
            </a:r>
            <a:r>
              <a:rPr lang="en-US" i="1" dirty="0"/>
              <a:t>C</a:t>
            </a:r>
            <a:r>
              <a:rPr lang="en-US" i="1" dirty="0" smtClean="0"/>
              <a:t>orrect</a:t>
            </a:r>
            <a:r>
              <a:rPr lang="en-US" i="1" dirty="0" smtClean="0"/>
              <a:t>?</a:t>
            </a:r>
          </a:p>
          <a:p>
            <a:pPr marL="228600" lvl="1" indent="0">
              <a:buNone/>
            </a:pPr>
            <a:r>
              <a:rPr lang="en-US" dirty="0" smtClean="0"/>
              <a:t>Makes sense relative to the world </a:t>
            </a:r>
          </a:p>
          <a:p>
            <a:pPr marL="228600" lvl="1" indent="0">
              <a:buNone/>
            </a:pPr>
            <a:r>
              <a:rPr lang="en-US" dirty="0" smtClean="0"/>
              <a:t>Not fraudulent/erroneous/badly designed or administered survey/sensor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Is your data </a:t>
            </a:r>
            <a:r>
              <a:rPr lang="en-US" i="1" dirty="0" err="1" smtClean="0"/>
              <a:t>aCcountable</a:t>
            </a:r>
            <a:r>
              <a:rPr lang="en-US" i="1" dirty="0" smtClean="0"/>
              <a:t>?</a:t>
            </a:r>
          </a:p>
          <a:p>
            <a:pPr marL="228600" lvl="1" indent="0">
              <a:buNone/>
            </a:pPr>
            <a:r>
              <a:rPr lang="en-US" dirty="0" smtClean="0"/>
              <a:t>Provenance and documentation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869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process for data </a:t>
            </a:r>
            <a:r>
              <a:rPr lang="en-US" dirty="0" smtClean="0"/>
              <a:t>cleaning [Coherence &amp; Correctness]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889518"/>
              </p:ext>
            </p:extLst>
          </p:nvPr>
        </p:nvGraphicFramePr>
        <p:xfrm>
          <a:off x="1128943" y="1847153"/>
          <a:ext cx="7048804" cy="4379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28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20470"/>
            <a:ext cx="7735871" cy="990107"/>
          </a:xfrm>
        </p:spPr>
        <p:txBody>
          <a:bodyPr/>
          <a:lstStyle/>
          <a:p>
            <a:r>
              <a:rPr lang="en-US" dirty="0" smtClean="0"/>
              <a:t>Some specific techniques to </a:t>
            </a:r>
            <a:br>
              <a:rPr lang="en-US" dirty="0" smtClean="0"/>
            </a:br>
            <a:r>
              <a:rPr lang="en-US" dirty="0" smtClean="0"/>
              <a:t>keep in mind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022645"/>
            <a:ext cx="7048804" cy="4379976"/>
          </a:xfrm>
        </p:spPr>
        <p:txBody>
          <a:bodyPr/>
          <a:lstStyle/>
          <a:p>
            <a:r>
              <a:rPr lang="en-US" dirty="0" smtClean="0"/>
              <a:t>How to </a:t>
            </a:r>
            <a:r>
              <a:rPr lang="en-US" i="1" dirty="0" smtClean="0"/>
              <a:t>detect </a:t>
            </a:r>
            <a:r>
              <a:rPr lang="en-US" dirty="0"/>
              <a:t>and </a:t>
            </a:r>
            <a:r>
              <a:rPr lang="en-US" i="1" dirty="0"/>
              <a:t>quantify </a:t>
            </a:r>
            <a:r>
              <a:rPr lang="en-US" dirty="0" smtClean="0"/>
              <a:t>errors?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litch </a:t>
            </a:r>
            <a:r>
              <a:rPr lang="en-US" dirty="0"/>
              <a:t>signature</a:t>
            </a:r>
          </a:p>
          <a:p>
            <a:pPr lvl="1"/>
            <a:r>
              <a:rPr lang="en-US" dirty="0" smtClean="0"/>
              <a:t>Summary </a:t>
            </a:r>
            <a:r>
              <a:rPr lang="en-US" dirty="0"/>
              <a:t>statistics</a:t>
            </a:r>
          </a:p>
          <a:p>
            <a:pPr lvl="1"/>
            <a:r>
              <a:rPr lang="en-US" dirty="0"/>
              <a:t>Graphs and </a:t>
            </a:r>
            <a:r>
              <a:rPr lang="en-US" dirty="0" smtClean="0"/>
              <a:t>Charts</a:t>
            </a:r>
          </a:p>
          <a:p>
            <a:r>
              <a:rPr lang="en-US" dirty="0" smtClean="0"/>
              <a:t>Specific things to look for</a:t>
            </a:r>
          </a:p>
          <a:p>
            <a:pPr lvl="1"/>
            <a:r>
              <a:rPr lang="en-US" dirty="0"/>
              <a:t>Outlier detection techniques</a:t>
            </a:r>
          </a:p>
          <a:p>
            <a:pPr lvl="1"/>
            <a:r>
              <a:rPr lang="en-US" dirty="0" smtClean="0"/>
              <a:t>Skew</a:t>
            </a:r>
          </a:p>
          <a:p>
            <a:r>
              <a:rPr lang="en-US" dirty="0" smtClean="0"/>
              <a:t>Techniques for fixing </a:t>
            </a:r>
          </a:p>
          <a:p>
            <a:pPr lvl="1"/>
            <a:r>
              <a:rPr lang="en-US" dirty="0" smtClean="0"/>
              <a:t>Imputation</a:t>
            </a:r>
          </a:p>
          <a:p>
            <a:pPr lvl="1"/>
            <a:r>
              <a:rPr lang="en-US" dirty="0" err="1" smtClean="0"/>
              <a:t>Winsorization</a:t>
            </a:r>
            <a:endParaRPr lang="en-US" dirty="0" smtClean="0"/>
          </a:p>
          <a:p>
            <a:pPr lvl="1"/>
            <a:r>
              <a:rPr lang="en-US" dirty="0" smtClean="0"/>
              <a:t>De-Duplication</a:t>
            </a:r>
          </a:p>
          <a:p>
            <a:pPr lvl="1"/>
            <a:r>
              <a:rPr lang="en-US" dirty="0" smtClean="0"/>
              <a:t>Domain specific approaches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25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109606"/>
            <a:ext cx="6280441" cy="990107"/>
          </a:xfrm>
        </p:spPr>
        <p:txBody>
          <a:bodyPr/>
          <a:lstStyle/>
          <a:p>
            <a:r>
              <a:rPr lang="en-US" dirty="0" smtClean="0"/>
              <a:t>Visualizing your data: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178633"/>
            <a:ext cx="7048804" cy="4379976"/>
          </a:xfrm>
        </p:spPr>
        <p:txBody>
          <a:bodyPr/>
          <a:lstStyle/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Set a Goal: Explore/calculate/communicate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Define visual queries/comparisons to support/stories to tell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Document process &amp; provenance for credibility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Create highly interactive and visually integrated systems (images/words/…)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Embed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the visualization within a larger application</a:t>
            </a:r>
          </a:p>
          <a:p>
            <a:pPr>
              <a:buFontTx/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Provide alternative views</a:t>
            </a:r>
          </a:p>
          <a:p>
            <a:pPr lvl="1">
              <a:buFont typeface="Wingdings" charset="0"/>
              <a:buNone/>
            </a:pPr>
            <a:endParaRPr lang="en-US" dirty="0">
              <a:latin typeface="Geneva" charset="0"/>
              <a:ea typeface="ＭＳ Ｐゴシック" charset="0"/>
            </a:endParaRPr>
          </a:p>
          <a:p>
            <a:pPr lvl="1">
              <a:buFont typeface="Wingdings" charset="0"/>
              <a:buNone/>
            </a:pPr>
            <a:endParaRPr lang="en-US" dirty="0">
              <a:latin typeface="Geneva" charset="0"/>
              <a:ea typeface="ＭＳ Ｐゴシック" charset="0"/>
            </a:endParaRPr>
          </a:p>
          <a:p>
            <a:pPr lvl="2">
              <a:buFont typeface="Times" charset="0"/>
              <a:buNone/>
            </a:pPr>
            <a:endParaRPr lang="en-US" dirty="0">
              <a:latin typeface="Geneva" charset="0"/>
              <a:ea typeface="ＭＳ Ｐゴシック" charset="0"/>
            </a:endParaRPr>
          </a:p>
          <a:p>
            <a:endParaRPr lang="en-US" dirty="0">
              <a:solidFill>
                <a:schemeClr val="tx1"/>
              </a:solidFill>
              <a:latin typeface="Geneva" charset="0"/>
              <a:ea typeface="ＭＳ Ｐゴシック" charset="0"/>
              <a:cs typeface="ＭＳ Ｐゴシック" charset="0"/>
            </a:endParaRPr>
          </a:p>
          <a:p>
            <a:pPr marL="609600" indent="-609600">
              <a:buFont typeface="Wingdings" charset="0"/>
              <a:buAutoNum type="arabicPeriod"/>
            </a:pPr>
            <a:endParaRPr lang="en-US" sz="3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marL="609600" indent="-609600"/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911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050" name="Rectangle 2"/>
          <p:cNvSpPr>
            <a:spLocks noGrp="1" noChangeArrowheads="1"/>
          </p:cNvSpPr>
          <p:nvPr>
            <p:ph type="title"/>
          </p:nvPr>
        </p:nvSpPr>
        <p:spPr>
          <a:xfrm>
            <a:off x="954132" y="205575"/>
            <a:ext cx="6280441" cy="990107"/>
          </a:xfrm>
        </p:spPr>
        <p:txBody>
          <a:bodyPr/>
          <a:lstStyle/>
          <a:p>
            <a:r>
              <a:rPr lang="en-US" dirty="0"/>
              <a:t>Making Things Distinct</a:t>
            </a:r>
          </a:p>
        </p:txBody>
      </p:sp>
      <p:pic>
        <p:nvPicPr>
          <p:cNvPr id="2434051" name="Picture 3" descr="retinal"/>
          <p:cNvPicPr>
            <a:picLocks noChangeAspect="1" noChangeArrowheads="1"/>
          </p:cNvPicPr>
          <p:nvPr/>
        </p:nvPicPr>
        <p:blipFill rotWithShape="1">
          <a:blip r:embed="rId3" cstate="print"/>
          <a:srcRect b="29386"/>
          <a:stretch/>
        </p:blipFill>
        <p:spPr bwMode="auto">
          <a:xfrm>
            <a:off x="152400" y="1748118"/>
            <a:ext cx="8763000" cy="3177820"/>
          </a:xfrm>
          <a:prstGeom prst="rect">
            <a:avLst/>
          </a:prstGeom>
          <a:noFill/>
        </p:spPr>
      </p:pic>
      <p:sp>
        <p:nvSpPr>
          <p:cNvPr id="2434052" name="Text Box 4"/>
          <p:cNvSpPr txBox="1">
            <a:spLocks noChangeArrowheads="1"/>
          </p:cNvSpPr>
          <p:nvPr/>
        </p:nvSpPr>
        <p:spPr bwMode="auto">
          <a:xfrm>
            <a:off x="762000" y="6172200"/>
            <a:ext cx="76962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500" dirty="0"/>
              <a:t>Kevin Mullet and Darrell Sano, </a:t>
            </a:r>
            <a:r>
              <a:rPr lang="en-US" sz="1500" i="1" dirty="0"/>
              <a:t>Designing Visual Interfaces</a:t>
            </a:r>
          </a:p>
        </p:txBody>
      </p:sp>
      <p:sp>
        <p:nvSpPr>
          <p:cNvPr id="2434053" name="Rectangle 5"/>
          <p:cNvSpPr>
            <a:spLocks noChangeArrowheads="1"/>
          </p:cNvSpPr>
          <p:nvPr/>
        </p:nvSpPr>
        <p:spPr bwMode="auto">
          <a:xfrm>
            <a:off x="257175" y="1367115"/>
            <a:ext cx="10668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/>
              <a:t>Size</a:t>
            </a:r>
          </a:p>
        </p:txBody>
      </p:sp>
      <p:sp>
        <p:nvSpPr>
          <p:cNvPr id="2434054" name="Rectangle 6"/>
          <p:cNvSpPr>
            <a:spLocks noChangeArrowheads="1"/>
          </p:cNvSpPr>
          <p:nvPr/>
        </p:nvSpPr>
        <p:spPr bwMode="auto">
          <a:xfrm>
            <a:off x="1600200" y="1367115"/>
            <a:ext cx="10668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 dirty="0"/>
              <a:t>Value</a:t>
            </a:r>
          </a:p>
        </p:txBody>
      </p:sp>
      <p:sp>
        <p:nvSpPr>
          <p:cNvPr id="2434055" name="Rectangle 7"/>
          <p:cNvSpPr>
            <a:spLocks noChangeArrowheads="1"/>
          </p:cNvSpPr>
          <p:nvPr/>
        </p:nvSpPr>
        <p:spPr bwMode="auto">
          <a:xfrm>
            <a:off x="2819400" y="1367115"/>
            <a:ext cx="1371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 dirty="0"/>
              <a:t>Orientation</a:t>
            </a:r>
          </a:p>
        </p:txBody>
      </p:sp>
      <p:sp>
        <p:nvSpPr>
          <p:cNvPr id="2434056" name="Rectangle 8"/>
          <p:cNvSpPr>
            <a:spLocks noChangeArrowheads="1"/>
          </p:cNvSpPr>
          <p:nvPr/>
        </p:nvSpPr>
        <p:spPr bwMode="auto">
          <a:xfrm>
            <a:off x="4343400" y="1367115"/>
            <a:ext cx="10668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/>
              <a:t>Texture</a:t>
            </a:r>
          </a:p>
        </p:txBody>
      </p:sp>
      <p:sp>
        <p:nvSpPr>
          <p:cNvPr id="2434057" name="Rectangle 9"/>
          <p:cNvSpPr>
            <a:spLocks noChangeArrowheads="1"/>
          </p:cNvSpPr>
          <p:nvPr/>
        </p:nvSpPr>
        <p:spPr bwMode="auto">
          <a:xfrm>
            <a:off x="5715000" y="1367115"/>
            <a:ext cx="10668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/>
              <a:t>Shape</a:t>
            </a:r>
          </a:p>
        </p:txBody>
      </p:sp>
      <p:sp>
        <p:nvSpPr>
          <p:cNvPr id="2434058" name="Rectangle 10"/>
          <p:cNvSpPr>
            <a:spLocks noChangeArrowheads="1"/>
          </p:cNvSpPr>
          <p:nvPr/>
        </p:nvSpPr>
        <p:spPr bwMode="auto">
          <a:xfrm>
            <a:off x="7010400" y="1367115"/>
            <a:ext cx="1981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/>
              <a:t>Position (2D / 3D)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2000" y="6488668"/>
            <a:ext cx="3214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Slide from Marti Hearst/Jeff </a:t>
            </a:r>
            <a:r>
              <a:rPr lang="en-US" sz="1200" dirty="0" err="1" smtClean="0"/>
              <a:t>Heer</a:t>
            </a:r>
            <a:r>
              <a:rPr lang="en-US" sz="1200" dirty="0" smtClean="0"/>
              <a:t> via Jason Hong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257175" y="4925938"/>
            <a:ext cx="8494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err="1"/>
              <a:t>Bertin’s</a:t>
            </a:r>
            <a:r>
              <a:rPr lang="en-US" dirty="0"/>
              <a:t> ‘retinal variables’ form the basis for all forms of visual coding. A visual code can be based on (from left to right) contrasts of different types. </a:t>
            </a:r>
            <a:r>
              <a:rPr lang="en-US" dirty="0" smtClean="0"/>
              <a:t>Hue (chromatic color) </a:t>
            </a:r>
            <a:r>
              <a:rPr lang="en-US" dirty="0"/>
              <a:t>provides an addition dimension not shown here.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353584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400">
                <a:latin typeface="Geneva" charset="0"/>
                <a:ea typeface="ＭＳ Ｐゴシック" charset="0"/>
                <a:cs typeface="ＭＳ Ｐゴシック" charset="0"/>
              </a:rPr>
              <a:t>Key graphical elements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Length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Shape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Orientation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Texture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Animation shows changes across time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Color helps make distinctions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Aesthetics make the process appealing</a:t>
            </a:r>
          </a:p>
          <a:p>
            <a:pPr>
              <a:buFontTx/>
              <a:buNone/>
            </a:pPr>
            <a:endParaRPr lang="en-US" sz="240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A summary of design elements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Use the eye for pattern recognition: </a:t>
            </a:r>
            <a:b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people are good at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Scanning 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Recognizing 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Remembering images</a:t>
            </a:r>
          </a:p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What they do depends on their 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400" dirty="0">
                <a:latin typeface="Geneva" charset="0"/>
                <a:ea typeface="ＭＳ Ｐゴシック" charset="0"/>
                <a:cs typeface="ＭＳ Ｐゴシック" charset="0"/>
              </a:rPr>
              <a:t>visual query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endParaRPr lang="en-US" altLang="ja-JP" sz="2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Tends to be 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400" dirty="0">
                <a:latin typeface="Geneva" charset="0"/>
                <a:ea typeface="ＭＳ Ｐゴシック" charset="0"/>
                <a:cs typeface="ＭＳ Ｐゴシック" charset="0"/>
              </a:rPr>
              <a:t>just in time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400" dirty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endParaRPr lang="en-US" sz="24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917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Reverse final exam</a:t>
            </a:r>
          </a:p>
          <a:p>
            <a:r>
              <a:rPr lang="en-US" dirty="0" smtClean="0"/>
              <a:t>You write 5 questions AND answers</a:t>
            </a:r>
          </a:p>
          <a:p>
            <a:pPr lvl="1"/>
            <a:r>
              <a:rPr lang="en-US" dirty="0"/>
              <a:t>Each question should cover a different aspect of the class as considered in the lectures and readings. </a:t>
            </a:r>
            <a:endParaRPr lang="en-US" dirty="0" smtClean="0"/>
          </a:p>
          <a:p>
            <a:pPr lvl="1"/>
            <a:r>
              <a:rPr lang="en-US" dirty="0" smtClean="0"/>
              <a:t>Questions should assume open </a:t>
            </a:r>
            <a:r>
              <a:rPr lang="en-US" dirty="0"/>
              <a:t>book/notes/etc. but taken in a limited time of ½ hour per “long answer” </a:t>
            </a:r>
            <a:r>
              <a:rPr lang="en-US" dirty="0" smtClean="0"/>
              <a:t>question (less for “short answer”)</a:t>
            </a:r>
          </a:p>
          <a:p>
            <a:r>
              <a:rPr lang="en-US" dirty="0"/>
              <a:t>You nominate ‘best </a:t>
            </a:r>
            <a:r>
              <a:rPr lang="en-US" dirty="0" smtClean="0"/>
              <a:t>questions’; I </a:t>
            </a:r>
            <a:r>
              <a:rPr lang="en-US" dirty="0"/>
              <a:t>take </a:t>
            </a:r>
            <a:r>
              <a:rPr lang="en-US" dirty="0" smtClean="0"/>
              <a:t>an exam based on those nominations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645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5471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Make use of every pixel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/>
          <a:srcRect t="-8924" b="-8924"/>
          <a:stretch>
            <a:fillRect/>
          </a:stretch>
        </p:blipFill>
        <p:spPr>
          <a:xfrm>
            <a:off x="6664" y="1904876"/>
            <a:ext cx="9186359" cy="570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3362941433_28772b382b_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66" t="55665" r="-30466" b="1"/>
          <a:stretch/>
        </p:blipFill>
        <p:spPr>
          <a:xfrm>
            <a:off x="-2801911" y="3164456"/>
            <a:ext cx="14718097" cy="3693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/>
              <a:t>Use color and location to break the data up and allow the viewer to easily filter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8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/>
              <a:t>Give a sense of things and use zooming for detail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Picture 7" descr="3257243248_77f610b7f3_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9"/>
          <a:stretch/>
        </p:blipFill>
        <p:spPr>
          <a:xfrm>
            <a:off x="0" y="4071464"/>
            <a:ext cx="9144000" cy="278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0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2681" b="57513"/>
          <a:stretch/>
        </p:blipFill>
        <p:spPr>
          <a:xfrm>
            <a:off x="0" y="4483799"/>
            <a:ext cx="9144000" cy="2460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Give a sense of things and use zooming for detail</a:t>
            </a:r>
          </a:p>
          <a:p>
            <a:pPr marL="0" indent="0">
              <a:buNone/>
            </a:pPr>
            <a:r>
              <a:rPr lang="en-US" dirty="0" smtClean="0"/>
              <a:t>Add a dimension such as time or height for a key variable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661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Give a sense of things and use zooming for detail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Add a dimension such as time or height for a key variable</a:t>
            </a:r>
          </a:p>
          <a:p>
            <a:pPr marL="0" indent="0">
              <a:buNone/>
            </a:pPr>
            <a:r>
              <a:rPr lang="en-US" dirty="0" smtClean="0"/>
              <a:t>Allow exploration through distortion, filtering, highlighting, and linking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34</a:t>
            </a:fld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7" b="32409"/>
          <a:stretch/>
        </p:blipFill>
        <p:spPr bwMode="auto">
          <a:xfrm>
            <a:off x="6102073" y="2441818"/>
            <a:ext cx="3041927" cy="2487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5095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Give a sense of things and use zooming for detail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Add a dimension such as time or height for a key variable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Allow exploration through distortion, filtering, highlighting, and linking</a:t>
            </a:r>
          </a:p>
          <a:p>
            <a:pPr marL="0" indent="0">
              <a:buNone/>
            </a:pPr>
            <a:r>
              <a:rPr lang="en-US" dirty="0" smtClean="0"/>
              <a:t>Exploit hierarchy and connectivity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Product Tree Map of Benin (Exports) </a:t>
            </a:r>
            <a:r>
              <a:rPr lang="en-US" dirty="0" smtClean="0"/>
              <a:t>2009 by </a:t>
            </a:r>
            <a:r>
              <a:rPr lang="en-US" dirty="0" err="1" smtClean="0"/>
              <a:t>Mcstol</a:t>
            </a:r>
            <a:r>
              <a:rPr lang="en-US" dirty="0" smtClean="0"/>
              <a:t> </a:t>
            </a:r>
            <a:r>
              <a:rPr lang="en-US" dirty="0"/>
              <a:t>from Wikipedia  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Treemapping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42" y="1645593"/>
            <a:ext cx="4951023" cy="417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83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40" name="Rectangle 4"/>
          <p:cNvSpPr>
            <a:spLocks noChangeArrowheads="1"/>
          </p:cNvSpPr>
          <p:nvPr/>
        </p:nvSpPr>
        <p:spPr bwMode="auto">
          <a:xfrm>
            <a:off x="990600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29783" dir="3885598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FontTx/>
              <a:buNone/>
            </a:pPr>
            <a:endParaRPr lang="en-US" sz="4400" dirty="0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70186" y="599854"/>
            <a:ext cx="6264387" cy="990107"/>
          </a:xfrm>
        </p:spPr>
        <p:txBody>
          <a:bodyPr/>
          <a:lstStyle/>
          <a:p>
            <a:pPr marL="0" indent="0"/>
            <a:r>
              <a:rPr lang="en-US" altLang="zh-CN" dirty="0">
                <a:solidFill>
                  <a:schemeClr val="tx1"/>
                </a:solidFill>
              </a:rPr>
              <a:t>Start with </a:t>
            </a:r>
            <a:r>
              <a:rPr lang="en-US" altLang="zh-CN" i="1" dirty="0">
                <a:solidFill>
                  <a:schemeClr val="tx1"/>
                </a:solidFill>
              </a:rPr>
              <a:t>process </a:t>
            </a:r>
            <a:r>
              <a:rPr lang="en-US" altLang="zh-CN" dirty="0">
                <a:solidFill>
                  <a:schemeClr val="tx1"/>
                </a:solidFill>
              </a:rPr>
              <a:t>data and analysis, </a:t>
            </a:r>
            <a:r>
              <a:rPr lang="en-US" altLang="zh-CN" i="1" dirty="0">
                <a:solidFill>
                  <a:schemeClr val="tx1"/>
                </a:solidFill>
              </a:rPr>
              <a:t>only then </a:t>
            </a:r>
            <a:r>
              <a:rPr lang="en-US" altLang="zh-CN" dirty="0">
                <a:solidFill>
                  <a:schemeClr val="tx1"/>
                </a:solidFill>
              </a:rPr>
              <a:t>explore </a:t>
            </a:r>
            <a:r>
              <a:rPr lang="en-US" altLang="zh-CN" i="1" dirty="0">
                <a:solidFill>
                  <a:schemeClr val="tx1"/>
                </a:solidFill>
              </a:rPr>
              <a:t>frequency</a:t>
            </a:r>
            <a:r>
              <a:rPr lang="en-US" altLang="zh-CN" dirty="0">
                <a:solidFill>
                  <a:schemeClr val="tx1"/>
                </a:solidFill>
              </a:rPr>
              <a:t> data and </a:t>
            </a:r>
            <a:r>
              <a:rPr lang="en-US" altLang="zh-CN" dirty="0" smtClean="0">
                <a:solidFill>
                  <a:schemeClr val="tx1"/>
                </a:solidFill>
              </a:rPr>
              <a:t>analysis</a:t>
            </a:r>
            <a:endParaRPr lang="en-US" dirty="0"/>
          </a:p>
        </p:txBody>
      </p:sp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147214"/>
              </p:ext>
            </p:extLst>
          </p:nvPr>
        </p:nvGraphicFramePr>
        <p:xfrm>
          <a:off x="1706563" y="1738700"/>
          <a:ext cx="6332537" cy="166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8" name="MS Org Chart" r:id="rId4" imgW="6311880" imgH="1663560" progId="OrgPlusWOPX.4">
                  <p:embed followColorScheme="full"/>
                </p:oleObj>
              </mc:Choice>
              <mc:Fallback>
                <p:oleObj name="MS Org Chart" r:id="rId4" imgW="6311880" imgH="1663560" progId="OrgPlusWOPX.4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563" y="1738700"/>
                        <a:ext cx="6332537" cy="166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1155974" y="4139000"/>
            <a:ext cx="2481461" cy="127652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rgbClr val="FFFFFF"/>
                </a:solidFill>
                <a:latin typeface="Times New Roman" charset="0"/>
              </a:rPr>
              <a:t>Formulate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rgbClr val="FFFFFF"/>
                </a:solidFill>
                <a:latin typeface="Times New Roman" charset="0"/>
              </a:rPr>
              <a:t>hypotheses</a:t>
            </a:r>
            <a:endParaRPr kumimoji="0" lang="en-US" sz="3000" dirty="0">
              <a:solidFill>
                <a:srgbClr val="FFFFFF"/>
              </a:solidFill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5009035" y="4139000"/>
            <a:ext cx="2687165" cy="127652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5204407" y="4139000"/>
            <a:ext cx="2632114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2400" dirty="0" smtClean="0">
                <a:solidFill>
                  <a:srgbClr val="FFFFFF"/>
                </a:solidFill>
                <a:latin typeface="Times New Roman" charset="0"/>
              </a:rPr>
              <a:t>(Collect) &amp; Analyze data </a:t>
            </a:r>
            <a:br>
              <a:rPr lang="en-US" sz="2400" dirty="0" smtClean="0">
                <a:solidFill>
                  <a:srgbClr val="FFFFFF"/>
                </a:solidFill>
                <a:latin typeface="Times New Roman" charset="0"/>
              </a:rPr>
            </a:br>
            <a:r>
              <a:rPr lang="en-US" sz="2400" dirty="0" smtClean="0">
                <a:solidFill>
                  <a:srgbClr val="FFFFFF"/>
                </a:solidFill>
                <a:latin typeface="Times New Roman" charset="0"/>
              </a:rPr>
              <a:t>to </a:t>
            </a:r>
            <a:r>
              <a:rPr lang="en-US" sz="2400" dirty="0">
                <a:solidFill>
                  <a:srgbClr val="FFFFFF"/>
                </a:solidFill>
                <a:latin typeface="Times New Roman" charset="0"/>
              </a:rPr>
              <a:t>test hypotheses</a:t>
            </a:r>
          </a:p>
        </p:txBody>
      </p:sp>
      <p:sp>
        <p:nvSpPr>
          <p:cNvPr id="20" name="Line 9"/>
          <p:cNvSpPr>
            <a:spLocks noChangeShapeType="1"/>
          </p:cNvSpPr>
          <p:nvPr/>
        </p:nvSpPr>
        <p:spPr bwMode="auto">
          <a:xfrm flipH="1">
            <a:off x="2971800" y="352940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0"/>
          <p:cNvSpPr>
            <a:spLocks noChangeShapeType="1"/>
          </p:cNvSpPr>
          <p:nvPr/>
        </p:nvSpPr>
        <p:spPr bwMode="auto">
          <a:xfrm>
            <a:off x="6400800" y="3529400"/>
            <a:ext cx="457200" cy="609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1"/>
          <p:cNvSpPr>
            <a:spLocks noChangeShapeType="1"/>
          </p:cNvSpPr>
          <p:nvPr/>
        </p:nvSpPr>
        <p:spPr bwMode="auto">
          <a:xfrm>
            <a:off x="3637435" y="4672400"/>
            <a:ext cx="13716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3848100" y="5841171"/>
            <a:ext cx="2362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kumimoji="0" lang="en-US" sz="2000" dirty="0">
                <a:solidFill>
                  <a:srgbClr val="FFFFFF"/>
                </a:solidFill>
              </a:rPr>
              <a:t>Accept hypothesis</a:t>
            </a: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6515100" y="5841171"/>
            <a:ext cx="2362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kumimoji="0" lang="en-US" sz="2000" dirty="0">
                <a:solidFill>
                  <a:srgbClr val="FFFFFF"/>
                </a:solidFill>
              </a:rPr>
              <a:t>Reject hypothesis</a:t>
            </a:r>
            <a:endParaRPr kumimoji="0" lang="en-US" sz="3000" dirty="0">
              <a:solidFill>
                <a:srgbClr val="FFFFFF"/>
              </a:solidFill>
            </a:endParaRPr>
          </a:p>
        </p:txBody>
      </p:sp>
      <p:sp>
        <p:nvSpPr>
          <p:cNvPr id="25" name="Line 9"/>
          <p:cNvSpPr>
            <a:spLocks noChangeShapeType="1"/>
          </p:cNvSpPr>
          <p:nvPr/>
        </p:nvSpPr>
        <p:spPr bwMode="auto">
          <a:xfrm flipH="1">
            <a:off x="5204407" y="5415528"/>
            <a:ext cx="304800" cy="425643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9"/>
          <p:cNvSpPr>
            <a:spLocks noChangeShapeType="1"/>
          </p:cNvSpPr>
          <p:nvPr/>
        </p:nvSpPr>
        <p:spPr bwMode="auto">
          <a:xfrm>
            <a:off x="7010399" y="5415528"/>
            <a:ext cx="267353" cy="425643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ghtning Bolt 26"/>
          <p:cNvSpPr/>
          <p:nvPr/>
        </p:nvSpPr>
        <p:spPr>
          <a:xfrm>
            <a:off x="5619296" y="5205812"/>
            <a:ext cx="1238704" cy="957134"/>
          </a:xfrm>
          <a:prstGeom prst="lightningBol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729687" y="5240551"/>
            <a:ext cx="149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for </a:t>
            </a:r>
          </a:p>
          <a:p>
            <a:r>
              <a:rPr lang="en-US" dirty="0" smtClean="0"/>
              <a:t>Random Error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276339" y="5268773"/>
            <a:ext cx="205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Potential for Errors of</a:t>
            </a:r>
            <a:r>
              <a:rPr lang="en-US" dirty="0"/>
              <a:t> </a:t>
            </a:r>
            <a:r>
              <a:rPr lang="en-US" dirty="0" smtClean="0"/>
              <a:t>Interpretation</a:t>
            </a:r>
            <a:endParaRPr lang="en-US" dirty="0"/>
          </a:p>
        </p:txBody>
      </p:sp>
      <p:sp>
        <p:nvSpPr>
          <p:cNvPr id="30" name="Lightning Bolt 29"/>
          <p:cNvSpPr/>
          <p:nvPr/>
        </p:nvSpPr>
        <p:spPr>
          <a:xfrm>
            <a:off x="5957643" y="3407163"/>
            <a:ext cx="1238704" cy="957134"/>
          </a:xfrm>
          <a:prstGeom prst="lightningBol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858000" y="3407163"/>
            <a:ext cx="1726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for </a:t>
            </a:r>
            <a:br>
              <a:rPr lang="en-US" dirty="0" smtClean="0"/>
            </a:br>
            <a:r>
              <a:rPr lang="en-US" dirty="0" smtClean="0"/>
              <a:t>Systematic Error</a:t>
            </a:r>
            <a:endParaRPr lang="en-US" dirty="0"/>
          </a:p>
        </p:txBody>
      </p:sp>
      <p:sp>
        <p:nvSpPr>
          <p:cNvPr id="32" name="Lightning Bolt 31"/>
          <p:cNvSpPr/>
          <p:nvPr/>
        </p:nvSpPr>
        <p:spPr>
          <a:xfrm>
            <a:off x="2657248" y="2701608"/>
            <a:ext cx="1238704" cy="957134"/>
          </a:xfrm>
          <a:prstGeom prst="lightningBol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699930" y="3320741"/>
            <a:ext cx="1356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for </a:t>
            </a:r>
            <a:br>
              <a:rPr lang="en-US" dirty="0" smtClean="0"/>
            </a:br>
            <a:r>
              <a:rPr lang="en-US" dirty="0" smtClean="0"/>
              <a:t>Logical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951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 the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9892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Most statistical tests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depend </a:t>
            </a:r>
            <a:r>
              <a:rPr lang="en-US" sz="2000" dirty="0" smtClean="0">
                <a:solidFill>
                  <a:srgbClr val="000000"/>
                </a:solidFill>
              </a:rPr>
              <a:t>on the central limit theorem and thus its assumptions</a:t>
            </a:r>
          </a:p>
          <a:p>
            <a:pPr lvl="2"/>
            <a:r>
              <a:rPr lang="en-US" sz="2000" dirty="0" smtClean="0">
                <a:solidFill>
                  <a:srgbClr val="000000"/>
                </a:solidFill>
              </a:rPr>
              <a:t>The sample is normal</a:t>
            </a:r>
          </a:p>
          <a:p>
            <a:pPr lvl="2"/>
            <a:r>
              <a:rPr lang="en-US" sz="2000" dirty="0" smtClean="0">
                <a:solidFill>
                  <a:srgbClr val="000000"/>
                </a:solidFill>
              </a:rPr>
              <a:t>If multiple samples, they are independent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&amp; have the same variance</a:t>
            </a:r>
          </a:p>
          <a:p>
            <a:pPr lvl="1"/>
            <a:r>
              <a:rPr lang="en-US" altLang="zh-CN" sz="2000" dirty="0" smtClean="0">
                <a:solidFill>
                  <a:schemeClr val="tx1"/>
                </a:solidFill>
              </a:rPr>
              <a:t>return </a:t>
            </a:r>
            <a:r>
              <a:rPr lang="en-US" altLang="zh-CN" sz="2000" i="1" dirty="0">
                <a:solidFill>
                  <a:schemeClr val="tx1"/>
                </a:solidFill>
              </a:rPr>
              <a:t>estimates </a:t>
            </a:r>
            <a:r>
              <a:rPr lang="en-US" altLang="zh-CN" sz="2000" dirty="0" smtClean="0">
                <a:solidFill>
                  <a:schemeClr val="tx1"/>
                </a:solidFill>
              </a:rPr>
              <a:t>and</a:t>
            </a:r>
            <a:r>
              <a:rPr lang="en-US" altLang="zh-CN" sz="2000" i="1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</a:rPr>
              <a:t>can </a:t>
            </a:r>
            <a:r>
              <a:rPr lang="en-US" altLang="zh-CN" sz="2000" dirty="0">
                <a:solidFill>
                  <a:schemeClr val="tx1"/>
                </a:solidFill>
              </a:rPr>
              <a:t>make two kinds of errors (Type I and Type II</a:t>
            </a:r>
            <a:r>
              <a:rPr lang="en-US" altLang="zh-CN" sz="2000" dirty="0" smtClean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Can only reject hypotheses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72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9892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chemeClr val="tx1"/>
                </a:solidFill>
              </a:rPr>
              <a:t>Start with </a:t>
            </a:r>
            <a:r>
              <a:rPr lang="en-US" altLang="zh-CN" sz="2400" i="1" dirty="0">
                <a:solidFill>
                  <a:schemeClr val="tx1"/>
                </a:solidFill>
              </a:rPr>
              <a:t>p</a:t>
            </a:r>
            <a:r>
              <a:rPr lang="en-US" altLang="zh-CN" sz="2400" i="1" dirty="0" smtClean="0">
                <a:solidFill>
                  <a:schemeClr val="tx1"/>
                </a:solidFill>
              </a:rPr>
              <a:t>rocess </a:t>
            </a:r>
            <a:r>
              <a:rPr lang="en-US" altLang="zh-CN" sz="2400" dirty="0" smtClean="0">
                <a:solidFill>
                  <a:schemeClr val="tx1"/>
                </a:solidFill>
              </a:rPr>
              <a:t>data and analysis, </a:t>
            </a:r>
            <a:r>
              <a:rPr lang="en-US" altLang="zh-CN" sz="2400" i="1" dirty="0" smtClean="0">
                <a:solidFill>
                  <a:schemeClr val="tx1"/>
                </a:solidFill>
              </a:rPr>
              <a:t>only then </a:t>
            </a:r>
            <a:r>
              <a:rPr lang="en-US" altLang="zh-CN" sz="2400" dirty="0" smtClean="0">
                <a:solidFill>
                  <a:schemeClr val="tx1"/>
                </a:solidFill>
              </a:rPr>
              <a:t>explore </a:t>
            </a:r>
            <a:r>
              <a:rPr lang="en-US" altLang="zh-CN" sz="2400" i="1" dirty="0" smtClean="0">
                <a:solidFill>
                  <a:schemeClr val="tx1"/>
                </a:solidFill>
              </a:rPr>
              <a:t>frequency</a:t>
            </a:r>
            <a:r>
              <a:rPr lang="en-US" altLang="zh-CN" sz="2400" dirty="0" smtClean="0">
                <a:solidFill>
                  <a:schemeClr val="tx1"/>
                </a:solidFill>
              </a:rPr>
              <a:t> data and analysis</a:t>
            </a:r>
            <a:endParaRPr lang="en-US" altLang="zh-CN" sz="2400" i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Most statistical tests depend on normal </a:t>
            </a:r>
            <a:r>
              <a:rPr lang="en-US" sz="2400" dirty="0">
                <a:solidFill>
                  <a:srgbClr val="000000"/>
                </a:solidFill>
              </a:rPr>
              <a:t>data-Interpreting results must be done with respect to real world expectations about the </a:t>
            </a:r>
            <a:r>
              <a:rPr lang="en-US" sz="2400" dirty="0" smtClean="0">
                <a:solidFill>
                  <a:srgbClr val="000000"/>
                </a:solidFill>
              </a:rPr>
              <a:t>population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Potential pitfalls include</a:t>
            </a:r>
          </a:p>
          <a:p>
            <a:pPr lvl="1"/>
            <a:r>
              <a:rPr lang="en-US" sz="1800" dirty="0"/>
              <a:t>Low rate of replication of findings [</a:t>
            </a:r>
            <a:r>
              <a:rPr lang="en-US" sz="1800" dirty="0" err="1"/>
              <a:t>Ionnadis</a:t>
            </a:r>
            <a:r>
              <a:rPr lang="en-US" sz="1800" dirty="0"/>
              <a:t>]</a:t>
            </a:r>
          </a:p>
          <a:p>
            <a:pPr lvl="1"/>
            <a:r>
              <a:rPr lang="en-US" sz="1800" dirty="0"/>
              <a:t>Bias (‘findings’ may actually be measuring bias) [</a:t>
            </a:r>
            <a:r>
              <a:rPr lang="en-US" sz="1800" dirty="0" err="1"/>
              <a:t>Ionnadis</a:t>
            </a:r>
            <a:r>
              <a:rPr lang="en-US" sz="1800" dirty="0"/>
              <a:t>]</a:t>
            </a:r>
          </a:p>
          <a:p>
            <a:pPr lvl="1"/>
            <a:r>
              <a:rPr lang="en-US" sz="1800" dirty="0"/>
              <a:t>Low power (probability of rejecting a false hypothesis) in studies [</a:t>
            </a:r>
            <a:r>
              <a:rPr lang="en-US" sz="1800" dirty="0" err="1"/>
              <a:t>Colquhuon</a:t>
            </a:r>
            <a:r>
              <a:rPr lang="en-US" sz="1800" dirty="0"/>
              <a:t>]</a:t>
            </a:r>
          </a:p>
          <a:p>
            <a:pPr lvl="1"/>
            <a:r>
              <a:rPr lang="en-US" sz="1800" dirty="0"/>
              <a:t>Lack of careful data exploration (charts &amp; summarization) [Hart]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659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81000"/>
            <a:ext cx="7793038" cy="1462088"/>
          </a:xfrm>
        </p:spPr>
        <p:txBody>
          <a:bodyPr/>
          <a:lstStyle/>
          <a:p>
            <a:r>
              <a:rPr lang="en-US" dirty="0" smtClean="0"/>
              <a:t>Common Statistical Tests</a:t>
            </a:r>
            <a:endParaRPr lang="en-US" dirty="0"/>
          </a:p>
        </p:txBody>
      </p:sp>
      <p:graphicFrame>
        <p:nvGraphicFramePr>
          <p:cNvPr id="1155075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6827000"/>
              </p:ext>
            </p:extLst>
          </p:nvPr>
        </p:nvGraphicFramePr>
        <p:xfrm>
          <a:off x="228600" y="2057400"/>
          <a:ext cx="8763000" cy="4078223"/>
        </p:xfrm>
        <a:graphic>
          <a:graphicData uri="http://schemas.openxmlformats.org/drawingml/2006/table">
            <a:tbl>
              <a:tblPr firstRow="1" firstCol="1">
                <a:tableStyleId>{D03447BB-5D67-496B-8E87-E561075AD55C}</a:tableStyleId>
              </a:tblPr>
              <a:tblGrid>
                <a:gridCol w="1219200"/>
                <a:gridCol w="2438400"/>
                <a:gridCol w="2514600"/>
                <a:gridCol w="2590800"/>
              </a:tblGrid>
              <a:tr h="52546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4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Outcome Variable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Are the observations independent or correlated?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4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Alternatives if the normality assumption is violated (and small sample size):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89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independent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correlated 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89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Continuous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(e.g. pain scale, cognitive function)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horzOverflow="overflow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GB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T-test</a:t>
                      </a:r>
                      <a:r>
                        <a:rPr kumimoji="0" lang="en-GB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: compares means between two independent groups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GB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GB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ANOVA: compares means between more than two independent groups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GB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GB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Pearson’s correlation coefficient (linear correlation): shows linear correlation between two continuous variables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GB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GB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Linear regression: multivariate regression technique used when the outcome is continuous; gives slopes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horzOverflow="overflow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Paired </a:t>
                      </a: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t-test</a:t>
                      </a: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: compares means between two related groups (e.g., the same subjects before and after)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Repeated-measures ANOVA: compares changes over time in the means of two or more groups (repeated measurements)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Mixed models/GEE modeling: multivariate regression techniques to compare changes over time between two or more groups; gives rate of change over time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horzOverflow="overflow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u="sng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Non-parametric statistics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Wilcoxon sign-rank test: non-parametric alternative to the paired </a:t>
                      </a:r>
                      <a:r>
                        <a:rPr kumimoji="0" lang="en-US" sz="12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ttest</a:t>
                      </a:r>
                      <a:endParaRPr kumimoji="0" lang="en-US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Wilcoxon sum-rank test (=Mann-Whitney U test): non-parametric alternative to the </a:t>
                      </a:r>
                      <a:r>
                        <a:rPr kumimoji="0" lang="en-US" sz="12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ttest</a:t>
                      </a:r>
                      <a:endParaRPr kumimoji="0" lang="en-US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Kruskal</a:t>
                      </a: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-Wallis test: non-parametric alternative to ANOVA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Spearman rank correlation coefficient: non-parametric alternative to Pearson</a:t>
                      </a:r>
                      <a:r>
                        <a:rPr kumimoji="0" lang="ja-JP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’</a:t>
                      </a: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 correlation coefficient 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horzOverflow="overflow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28600" y="6480788"/>
            <a:ext cx="76867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Adapted from: </a:t>
            </a:r>
            <a:r>
              <a:rPr lang="en-US" dirty="0" err="1" smtClean="0"/>
              <a:t>www.stanford.edu</a:t>
            </a:r>
            <a:r>
              <a:rPr lang="en-US" dirty="0"/>
              <a:t>/~</a:t>
            </a:r>
            <a:r>
              <a:rPr lang="en-US" dirty="0" err="1"/>
              <a:t>kcobb</a:t>
            </a:r>
            <a:r>
              <a:rPr lang="en-US" dirty="0"/>
              <a:t>/hrp259/</a:t>
            </a:r>
            <a:r>
              <a:rPr lang="en-US" b="1" dirty="0"/>
              <a:t>lecture13</a:t>
            </a:r>
            <a:r>
              <a:rPr lang="en-US" dirty="0"/>
              <a:t>.</a:t>
            </a:r>
            <a:r>
              <a:rPr lang="en-US" b="1" dirty="0" smtClean="0"/>
              <a:t>ppt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946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good question?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clear</a:t>
            </a:r>
          </a:p>
          <a:p>
            <a:r>
              <a:rPr lang="en-US" dirty="0" smtClean="0"/>
              <a:t>It stays on topic (doesn’t bring material from outside the class in)</a:t>
            </a:r>
          </a:p>
          <a:p>
            <a:r>
              <a:rPr lang="en-US" dirty="0" smtClean="0"/>
              <a:t>It is not ambiguous (multiple interpretations or correct answers)</a:t>
            </a:r>
          </a:p>
          <a:p>
            <a:r>
              <a:rPr lang="en-US" dirty="0" smtClean="0"/>
              <a:t>It is not obscure</a:t>
            </a:r>
          </a:p>
          <a:p>
            <a:r>
              <a:rPr lang="en-US" dirty="0" smtClean="0"/>
              <a:t>More than ¼ of the class could answer it in the time allotted	</a:t>
            </a:r>
          </a:p>
          <a:p>
            <a:r>
              <a:rPr lang="en-US" dirty="0" smtClean="0"/>
              <a:t>It requires some thought to answer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398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Binary or categorical outcomes (proportions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graphicFrame>
        <p:nvGraphicFramePr>
          <p:cNvPr id="1087491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1976753"/>
              </p:ext>
            </p:extLst>
          </p:nvPr>
        </p:nvGraphicFramePr>
        <p:xfrm>
          <a:off x="101598" y="1847850"/>
          <a:ext cx="8915401" cy="4041647"/>
        </p:xfrm>
        <a:graphic>
          <a:graphicData uri="http://schemas.openxmlformats.org/drawingml/2006/table">
            <a:tbl>
              <a:tblPr firstRow="1" firstCol="1">
                <a:tableStyleId>{D03447BB-5D67-496B-8E87-E561075AD55C}</a:tableStyleId>
              </a:tblPr>
              <a:tblGrid>
                <a:gridCol w="1240404"/>
                <a:gridCol w="2325757"/>
                <a:gridCol w="2713383"/>
                <a:gridCol w="2635857"/>
              </a:tblGrid>
              <a:tr h="52546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8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Outcome Variable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73550" marR="7355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Are the observations correlated?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73550" marR="7355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Alternative to the chi-square test if sparse cells: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73550" marR="7355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89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independent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73550" marR="73550" horzOverflow="overflow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correlated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73550" marR="73550" horzOverflow="overflow">
                    <a:lnL>
                      <a:noFill/>
                    </a:lnL>
                    <a:lnR w="25400" cmpd="sng"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89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Binary or categorical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(e.g. fracture, yes/no)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73550" marR="73550" horzOverflow="overflow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Chi-square test: </a:t>
                      </a: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compares proportions between two or more groups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2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Relative risks: </a:t>
                      </a: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odds ratios or risk ratios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Logistic regression: </a:t>
                      </a: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multivariate technique</a:t>
                      </a: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used when outcome is binary; gives multivariate-adjusted odds ratios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73550" marR="73550" horzOverflow="overflow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McNemar</a:t>
                      </a:r>
                      <a:r>
                        <a:rPr kumimoji="0" lang="ja-JP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’</a:t>
                      </a: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 chi-square test: </a:t>
                      </a: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compares binary outcome between correlated groups (e.g., before and after)</a:t>
                      </a: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Conditional logistic regression: </a:t>
                      </a: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multivariate regression technique for a binary outcome when groups are correlated (e.g., matched data)</a:t>
                      </a: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GEE modeling: </a:t>
                      </a: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multivariate regression technique for a binary outcome when groups are correlated (e.g., repeated measures)</a:t>
                      </a: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73550" marR="73550" horzOverflow="overflow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Fisher</a:t>
                      </a:r>
                      <a:r>
                        <a:rPr kumimoji="0" lang="ja-JP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’</a:t>
                      </a: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 exact test: </a:t>
                      </a: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compares proportions between independent groups when there are sparse data (some cells &lt;5).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McNemar</a:t>
                      </a:r>
                      <a:r>
                        <a:rPr kumimoji="0" lang="ja-JP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’</a:t>
                      </a: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 exact test: </a:t>
                      </a: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compares proportions between correlated groups when there are sparse data (some cells &lt;5).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73550" marR="73550" horzOverflow="overflow">
                    <a:lnT w="25400" cmpd="sng">
                      <a:noFill/>
                    </a:lnT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28600" y="6480788"/>
            <a:ext cx="76867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Adapted from: </a:t>
            </a:r>
            <a:r>
              <a:rPr lang="en-US" dirty="0" err="1" smtClean="0"/>
              <a:t>www.stanford.edu</a:t>
            </a:r>
            <a:r>
              <a:rPr lang="en-US" dirty="0"/>
              <a:t>/~</a:t>
            </a:r>
            <a:r>
              <a:rPr lang="en-US" dirty="0" err="1"/>
              <a:t>kcobb</a:t>
            </a:r>
            <a:r>
              <a:rPr lang="en-US" dirty="0"/>
              <a:t>/hrp259/</a:t>
            </a:r>
            <a:r>
              <a:rPr lang="en-US" b="1" dirty="0"/>
              <a:t>lecture13</a:t>
            </a:r>
            <a:r>
              <a:rPr lang="en-US" dirty="0"/>
              <a:t>.</a:t>
            </a:r>
            <a:r>
              <a:rPr lang="en-US" b="1" dirty="0" smtClean="0"/>
              <a:t>ppt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012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Key points for t-test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A one-sample t-test tells us whether the mean of a normally distributed population has a value specified in a null hypothesis.</a:t>
            </a:r>
          </a:p>
          <a:p>
            <a:pPr marL="0" indent="0">
              <a:buNone/>
            </a:pPr>
            <a:r>
              <a:rPr lang="en-US" altLang="zh-CN" dirty="0" smtClean="0"/>
              <a:t>A two sample t-test tells us whether the means of two normally distributed populations are equal</a:t>
            </a:r>
          </a:p>
          <a:p>
            <a:pPr marL="0" indent="0">
              <a:buNone/>
            </a:pPr>
            <a:r>
              <a:rPr lang="en-US" altLang="zh-CN" dirty="0" smtClean="0"/>
              <a:t>An ANOVA lets us compare multiple groups </a:t>
            </a:r>
            <a:r>
              <a:rPr lang="en-US" altLang="zh-CN" i="1" dirty="0" smtClean="0"/>
              <a:t>correctly </a:t>
            </a:r>
            <a:endParaRPr lang="en-US" altLang="zh-CN" i="1" dirty="0" smtClean="0"/>
          </a:p>
          <a:p>
            <a:pPr marL="0" indent="0">
              <a:buNone/>
            </a:pPr>
            <a:r>
              <a:rPr lang="en-US" altLang="zh-CN" dirty="0" smtClean="0"/>
              <a:t>Always look at actual difference </a:t>
            </a:r>
            <a:br>
              <a:rPr lang="en-US" altLang="zh-CN" dirty="0" smtClean="0"/>
            </a:br>
            <a:r>
              <a:rPr lang="en-US" altLang="zh-CN" dirty="0" smtClean="0"/>
              <a:t>	(size of effect)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5EA83-C8AB-490F-B7BE-5A40681B333B}" type="slidenum">
              <a:rPr lang="en-US" smtClean="0">
                <a:solidFill>
                  <a:schemeClr val="tx1"/>
                </a:solidFill>
              </a:rPr>
              <a:pPr/>
              <a:t>41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97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Careful with p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not tell us the likelihood something is true. It only lets us reject or accept a </a:t>
            </a:r>
            <a:r>
              <a:rPr lang="en-US" dirty="0" err="1" smtClean="0"/>
              <a:t>hyp</a:t>
            </a:r>
            <a:r>
              <a:rPr lang="en-US" dirty="0" smtClean="0"/>
              <a:t>.</a:t>
            </a:r>
          </a:p>
          <a:p>
            <a:r>
              <a:rPr lang="en-US" dirty="0" smtClean="0"/>
              <a:t>Gives a yes or no answer: Either the null hypothesis is rejected (the result would be unlikely [defined by </a:t>
            </a:r>
            <a:r>
              <a:rPr lang="en-US" dirty="0" smtClean="0">
                <a:sym typeface="Symbol" charset="0"/>
              </a:rPr>
              <a:t>] </a:t>
            </a:r>
            <a:r>
              <a:rPr lang="en-US" dirty="0" smtClean="0"/>
              <a:t>in a world where the null hypothesis was true) or it </a:t>
            </a:r>
            <a:r>
              <a:rPr lang="en-US" i="1" dirty="0" smtClean="0"/>
              <a:t>cannot be rejected</a:t>
            </a:r>
          </a:p>
          <a:p>
            <a:r>
              <a:rPr lang="en-US" i="1" dirty="0" smtClean="0"/>
              <a:t>false negatives: </a:t>
            </a:r>
            <a:r>
              <a:rPr lang="en-US" dirty="0" smtClean="0"/>
              <a:t>increase</a:t>
            </a:r>
            <a:r>
              <a:rPr lang="en-US" i="1" dirty="0" smtClean="0"/>
              <a:t> </a:t>
            </a:r>
            <a:r>
              <a:rPr lang="en-US" dirty="0" smtClean="0">
                <a:sym typeface="Symbol" charset="0"/>
              </a:rPr>
              <a:t> to reduce these</a:t>
            </a:r>
          </a:p>
          <a:p>
            <a:r>
              <a:rPr lang="en-US" i="1" dirty="0" smtClean="0">
                <a:sym typeface="Symbol" charset="0"/>
              </a:rPr>
              <a:t>false positives</a:t>
            </a:r>
            <a:r>
              <a:rPr lang="en-US" dirty="0">
                <a:sym typeface="Symbol" charset="0"/>
              </a:rPr>
              <a:t>:</a:t>
            </a:r>
            <a:r>
              <a:rPr lang="en-US" dirty="0" smtClean="0">
                <a:sym typeface="Symbol" charset="0"/>
              </a:rPr>
              <a:t> reduce  to reduce these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33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Careful about 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If A &amp; B are correlated</a:t>
            </a:r>
          </a:p>
          <a:p>
            <a:pPr marL="228600" lvl="1" indent="0">
              <a:buNone/>
            </a:pPr>
            <a:r>
              <a:rPr lang="en-US" dirty="0" smtClean="0"/>
              <a:t>Can </a:t>
            </a:r>
            <a:r>
              <a:rPr lang="en-US" dirty="0"/>
              <a:t>we say anything about whether A causes B? (Y/N</a:t>
            </a:r>
            <a:r>
              <a:rPr lang="en-US" dirty="0" smtClean="0"/>
              <a:t>)</a:t>
            </a:r>
          </a:p>
          <a:p>
            <a:pPr marL="228600" lvl="1" indent="0">
              <a:buNone/>
            </a:pPr>
            <a:r>
              <a:rPr lang="en-US" dirty="0" smtClean="0"/>
              <a:t>Can </a:t>
            </a:r>
            <a:r>
              <a:rPr lang="en-US" dirty="0"/>
              <a:t>we say anything about whether B causes A? (Y/N)</a:t>
            </a:r>
          </a:p>
          <a:p>
            <a:pPr marL="228600" lvl="1" indent="0">
              <a:buNone/>
            </a:pPr>
            <a:r>
              <a:rPr lang="en-US" dirty="0"/>
              <a:t>Can we say anything about whether C causes B and A? (Y/N)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362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to 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These are </a:t>
            </a:r>
            <a:r>
              <a:rPr lang="en-US" altLang="zh-CN" i="1" dirty="0"/>
              <a:t>estimates </a:t>
            </a:r>
            <a:r>
              <a:rPr lang="en-US" altLang="zh-CN" dirty="0"/>
              <a:t>and we can make two kinds of errors </a:t>
            </a:r>
            <a:r>
              <a:rPr lang="en-US" altLang="zh-CN" dirty="0" smtClean="0"/>
              <a:t>(false positives &amp; negatives)</a:t>
            </a:r>
            <a:endParaRPr lang="en-US" altLang="zh-CN" dirty="0"/>
          </a:p>
          <a:p>
            <a:pPr marL="0" indent="0">
              <a:buNone/>
            </a:pPr>
            <a:r>
              <a:rPr lang="en-US" dirty="0" smtClean="0"/>
              <a:t>These statistics depend on the central limit theorem and thus its assumptions</a:t>
            </a:r>
          </a:p>
          <a:p>
            <a:pPr lvl="1"/>
            <a:r>
              <a:rPr lang="en-US" dirty="0" smtClean="0"/>
              <a:t>The sample is normal</a:t>
            </a:r>
          </a:p>
          <a:p>
            <a:pPr lvl="1"/>
            <a:r>
              <a:rPr lang="en-US" dirty="0" smtClean="0"/>
              <a:t>If multiple samples, they are independent</a:t>
            </a:r>
            <a:r>
              <a:rPr lang="en-US" dirty="0"/>
              <a:t> </a:t>
            </a:r>
            <a:r>
              <a:rPr lang="en-US" dirty="0" smtClean="0"/>
              <a:t>&amp; have the same variance</a:t>
            </a:r>
          </a:p>
          <a:p>
            <a:pPr marL="0" indent="0">
              <a:buNone/>
            </a:pPr>
            <a:r>
              <a:rPr lang="en-US" dirty="0" smtClean="0"/>
              <a:t>Can only reject hypotheses [as discussed]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631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implications of the p-value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 value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est used to determine what is ‘worthy of a second look’ [</a:t>
            </a:r>
            <a:r>
              <a:rPr lang="en-US" dirty="0" err="1" smtClean="0"/>
              <a:t>Nuzzo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Limited in its applicability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45</a:t>
            </a:fld>
            <a:endParaRPr lang="en-US" dirty="0"/>
          </a:p>
        </p:txBody>
      </p:sp>
      <p:pic>
        <p:nvPicPr>
          <p:cNvPr id="7" name="Picture 6" descr="Screen Shot 2015-02-14 at 6.23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1109"/>
            <a:ext cx="8775700" cy="5054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00410" y="4749591"/>
            <a:ext cx="2644699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 small p makes the </a:t>
            </a:r>
            <a:br>
              <a:rPr lang="en-US" dirty="0" smtClean="0"/>
            </a:br>
            <a:r>
              <a:rPr lang="en-US" dirty="0" smtClean="0"/>
              <a:t>hypothesis more plausible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695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</a:t>
            </a:r>
            <a:r>
              <a:rPr lang="en-US" dirty="0" smtClean="0"/>
              <a:t>from Correlation &amp;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calculate three things for correlation: The slope &amp; intercept of the line; The amount of error (r); and the significance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Outliers &amp; Non-normal &amp; uneven variance values can make this fail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Correlation </a:t>
            </a:r>
            <a:r>
              <a:rPr lang="en-US" i="1" dirty="0" smtClean="0"/>
              <a:t>does not </a:t>
            </a:r>
            <a:r>
              <a:rPr lang="en-US" dirty="0" smtClean="0"/>
              <a:t>imply causation. Randomized controlled trials are the gold stander for evaluating causation (‘frequency proof’) but logical proofs are also important.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0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Review,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Regression tells us to what extent a group of independent variables </a:t>
            </a:r>
            <a:r>
              <a:rPr lang="en-US" i="1" dirty="0"/>
              <a:t>predict </a:t>
            </a:r>
            <a:r>
              <a:rPr lang="en-US" dirty="0"/>
              <a:t>or </a:t>
            </a:r>
            <a:r>
              <a:rPr lang="en-US" i="1" dirty="0"/>
              <a:t>explain </a:t>
            </a:r>
            <a:r>
              <a:rPr lang="en-US" dirty="0"/>
              <a:t>a dependent variable </a:t>
            </a:r>
          </a:p>
          <a:p>
            <a:pPr marL="0" indent="0">
              <a:buNone/>
            </a:pPr>
            <a:r>
              <a:rPr lang="en-US" dirty="0" smtClean="0"/>
              <a:t>It </a:t>
            </a:r>
            <a:r>
              <a:rPr lang="en-US" dirty="0"/>
              <a:t>is based on the same assumptions as correlation</a:t>
            </a:r>
          </a:p>
          <a:p>
            <a:pPr marL="0" indent="0">
              <a:buNone/>
            </a:pPr>
            <a:r>
              <a:rPr lang="en-US" dirty="0" smtClean="0"/>
              <a:t>In addition, predictor variables that are not independent can mess it up</a:t>
            </a:r>
          </a:p>
          <a:p>
            <a:pPr marL="0" indent="0">
              <a:buNone/>
            </a:pPr>
            <a:r>
              <a:rPr lang="en-US" dirty="0" smtClean="0"/>
              <a:t>Over fitting can be a problem (too little data for the number of independent variables)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86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What is machine learning?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latin typeface="Arial" charset="0"/>
              </a:rPr>
              <a:t>Automatically or </a:t>
            </a:r>
            <a:r>
              <a:rPr lang="en-US" i="1" dirty="0">
                <a:latin typeface="Arial" charset="0"/>
              </a:rPr>
              <a:t>semi-automatically</a:t>
            </a:r>
          </a:p>
          <a:p>
            <a:pPr lvl="1" eaLnBrk="1" hangingPunct="1"/>
            <a:r>
              <a:rPr lang="en-US" dirty="0">
                <a:latin typeface="Arial" charset="0"/>
              </a:rPr>
              <a:t>Inducing concepts (</a:t>
            </a:r>
            <a:r>
              <a:rPr lang="en-US" i="1" dirty="0">
                <a:latin typeface="Arial" charset="0"/>
              </a:rPr>
              <a:t>i.e.</a:t>
            </a:r>
            <a:r>
              <a:rPr lang="en-US" dirty="0">
                <a:latin typeface="Arial" charset="0"/>
              </a:rPr>
              <a:t>, rules) from data</a:t>
            </a:r>
          </a:p>
          <a:p>
            <a:pPr lvl="1" eaLnBrk="1" hangingPunct="1"/>
            <a:r>
              <a:rPr lang="en-US" dirty="0">
                <a:latin typeface="Arial" charset="0"/>
              </a:rPr>
              <a:t>Finding patterns in data</a:t>
            </a:r>
          </a:p>
          <a:p>
            <a:pPr lvl="1" eaLnBrk="1" hangingPunct="1"/>
            <a:r>
              <a:rPr lang="en-US" dirty="0">
                <a:latin typeface="Arial" charset="0"/>
              </a:rPr>
              <a:t>Explaining data</a:t>
            </a:r>
          </a:p>
          <a:p>
            <a:pPr lvl="1" eaLnBrk="1" hangingPunct="1"/>
            <a:r>
              <a:rPr lang="en-US" dirty="0">
                <a:latin typeface="Arial" charset="0"/>
              </a:rPr>
              <a:t>Making  </a:t>
            </a:r>
            <a:r>
              <a:rPr lang="en-US" dirty="0" smtClean="0">
                <a:latin typeface="Arial" charset="0"/>
              </a:rPr>
              <a:t>predictions</a:t>
            </a:r>
          </a:p>
          <a:p>
            <a:pPr marL="0" indent="0">
              <a:buNone/>
            </a:pPr>
            <a:r>
              <a:rPr lang="en-US" i="1" dirty="0" smtClean="0">
                <a:latin typeface="Arial" charset="0"/>
              </a:rPr>
              <a:t>Supervised </a:t>
            </a:r>
            <a:r>
              <a:rPr lang="en-US" dirty="0" smtClean="0">
                <a:latin typeface="Arial" charset="0"/>
              </a:rPr>
              <a:t>ML depends on </a:t>
            </a:r>
            <a:r>
              <a:rPr lang="en-US" i="1" dirty="0" smtClean="0">
                <a:latin typeface="Arial" charset="0"/>
              </a:rPr>
              <a:t>labels </a:t>
            </a:r>
            <a:r>
              <a:rPr lang="en-US" dirty="0" smtClean="0">
                <a:latin typeface="Arial" charset="0"/>
              </a:rPr>
              <a:t>and </a:t>
            </a:r>
            <a:r>
              <a:rPr lang="en-US" i="1" dirty="0" smtClean="0">
                <a:latin typeface="Arial" charset="0"/>
              </a:rPr>
              <a:t>features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Labels typically expensive to acquire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Features key to success</a:t>
            </a:r>
            <a:endParaRPr lang="en-US" dirty="0" smtClean="0">
              <a:latin typeface="Arial" charset="0"/>
            </a:endParaRPr>
          </a:p>
          <a:p>
            <a:pPr marL="228600" lvl="1" indent="0" eaLnBrk="1" hangingPunct="1">
              <a:buNone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024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94837" y="152400"/>
            <a:ext cx="8382000" cy="711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</a:rPr>
              <a:t>Learned Classifiers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37171" y="1119188"/>
            <a:ext cx="4114800" cy="5029200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</a:rPr>
              <a:t>Training Time</a:t>
            </a:r>
          </a:p>
        </p:txBody>
      </p:sp>
      <p:graphicFrame>
        <p:nvGraphicFramePr>
          <p:cNvPr id="27758" name="Group 110"/>
          <p:cNvGraphicFramePr>
            <a:graphicFrameLocks noGrp="1"/>
          </p:cNvGraphicFramePr>
          <p:nvPr>
            <p:ph sz="half" idx="2"/>
          </p:nvPr>
        </p:nvGraphicFramePr>
        <p:xfrm>
          <a:off x="3733800" y="2133600"/>
          <a:ext cx="2209800" cy="1196340"/>
        </p:xfrm>
        <a:graphic>
          <a:graphicData uri="http://schemas.openxmlformats.org/drawingml/2006/table">
            <a:tbl>
              <a:tblPr/>
              <a:tblGrid>
                <a:gridCol w="349250"/>
                <a:gridCol w="349250"/>
                <a:gridCol w="349250"/>
                <a:gridCol w="349250"/>
                <a:gridCol w="812800"/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Label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340" name="AutoShape 4"/>
          <p:cNvSpPr>
            <a:spLocks noChangeArrowheads="1"/>
          </p:cNvSpPr>
          <p:nvPr/>
        </p:nvSpPr>
        <p:spPr bwMode="auto">
          <a:xfrm>
            <a:off x="685800" y="2201863"/>
            <a:ext cx="990600" cy="990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>
            <a:off x="1709738" y="2697163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374" name="Text Box 111"/>
          <p:cNvSpPr txBox="1">
            <a:spLocks noChangeArrowheads="1"/>
          </p:cNvSpPr>
          <p:nvPr/>
        </p:nvSpPr>
        <p:spPr bwMode="auto">
          <a:xfrm>
            <a:off x="3678238" y="1816100"/>
            <a:ext cx="2209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Training Data Set</a:t>
            </a:r>
          </a:p>
        </p:txBody>
      </p:sp>
      <p:sp>
        <p:nvSpPr>
          <p:cNvPr id="14375" name="Text Box 112"/>
          <p:cNvSpPr txBox="1">
            <a:spLocks noChangeArrowheads="1"/>
          </p:cNvSpPr>
          <p:nvPr/>
        </p:nvSpPr>
        <p:spPr bwMode="auto">
          <a:xfrm rot="2152928">
            <a:off x="381000" y="25146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>
                <a:solidFill>
                  <a:schemeClr val="bg2"/>
                </a:solidFill>
              </a:rPr>
              <a:t>Sensors</a:t>
            </a:r>
          </a:p>
        </p:txBody>
      </p:sp>
      <p:sp>
        <p:nvSpPr>
          <p:cNvPr id="14376" name="Rectangle 113"/>
          <p:cNvSpPr>
            <a:spLocks noChangeArrowheads="1"/>
          </p:cNvSpPr>
          <p:nvPr/>
        </p:nvSpPr>
        <p:spPr bwMode="auto">
          <a:xfrm>
            <a:off x="21336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Feature</a:t>
            </a:r>
            <a:br>
              <a:rPr lang="en-US" sz="1800">
                <a:solidFill>
                  <a:schemeClr val="bg2"/>
                </a:solidFill>
              </a:rPr>
            </a:br>
            <a:r>
              <a:rPr lang="en-US" sz="1800">
                <a:solidFill>
                  <a:schemeClr val="bg2"/>
                </a:solidFill>
              </a:rPr>
              <a:t>Gen</a:t>
            </a:r>
          </a:p>
        </p:txBody>
      </p:sp>
      <p:sp>
        <p:nvSpPr>
          <p:cNvPr id="14377" name="Line 114"/>
          <p:cNvSpPr>
            <a:spLocks noChangeShapeType="1"/>
          </p:cNvSpPr>
          <p:nvPr/>
        </p:nvSpPr>
        <p:spPr bwMode="auto">
          <a:xfrm>
            <a:off x="3048000" y="2697163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378" name="Rectangle 115"/>
          <p:cNvSpPr>
            <a:spLocks noChangeArrowheads="1"/>
          </p:cNvSpPr>
          <p:nvPr/>
        </p:nvSpPr>
        <p:spPr bwMode="auto">
          <a:xfrm>
            <a:off x="65532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Learner</a:t>
            </a:r>
          </a:p>
        </p:txBody>
      </p:sp>
      <p:sp>
        <p:nvSpPr>
          <p:cNvPr id="14379" name="Line 116"/>
          <p:cNvSpPr>
            <a:spLocks noChangeShapeType="1"/>
          </p:cNvSpPr>
          <p:nvPr/>
        </p:nvSpPr>
        <p:spPr bwMode="auto">
          <a:xfrm>
            <a:off x="5986463" y="2697163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380" name="Line 118"/>
          <p:cNvSpPr>
            <a:spLocks noChangeShapeType="1"/>
          </p:cNvSpPr>
          <p:nvPr/>
        </p:nvSpPr>
        <p:spPr bwMode="auto">
          <a:xfrm>
            <a:off x="6972300" y="3233738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4381" name="Group 140"/>
          <p:cNvGrpSpPr>
            <a:grpSpLocks/>
          </p:cNvGrpSpPr>
          <p:nvPr/>
        </p:nvGrpSpPr>
        <p:grpSpPr bwMode="auto">
          <a:xfrm>
            <a:off x="6248400" y="3886200"/>
            <a:ext cx="1447800" cy="1295400"/>
            <a:chOff x="3936" y="2448"/>
            <a:chExt cx="912" cy="816"/>
          </a:xfrm>
        </p:grpSpPr>
        <p:sp>
          <p:nvSpPr>
            <p:cNvPr id="14385" name="AutoShape 117"/>
            <p:cNvSpPr>
              <a:spLocks noChangeArrowheads="1"/>
            </p:cNvSpPr>
            <p:nvPr/>
          </p:nvSpPr>
          <p:spPr bwMode="auto">
            <a:xfrm>
              <a:off x="3936" y="2448"/>
              <a:ext cx="912" cy="816"/>
            </a:xfrm>
            <a:prstGeom prst="flowChartManualOperat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>
                  <a:solidFill>
                    <a:schemeClr val="bg2"/>
                  </a:solidFill>
                </a:rPr>
                <a:t>Classifier</a:t>
              </a:r>
            </a:p>
          </p:txBody>
        </p:sp>
        <p:grpSp>
          <p:nvGrpSpPr>
            <p:cNvPr id="14386" name="Group 139"/>
            <p:cNvGrpSpPr>
              <a:grpSpLocks/>
            </p:cNvGrpSpPr>
            <p:nvPr/>
          </p:nvGrpSpPr>
          <p:grpSpPr bwMode="auto">
            <a:xfrm>
              <a:off x="4196" y="2496"/>
              <a:ext cx="384" cy="248"/>
              <a:chOff x="1632" y="3072"/>
              <a:chExt cx="384" cy="248"/>
            </a:xfrm>
          </p:grpSpPr>
          <p:sp>
            <p:nvSpPr>
              <p:cNvPr id="14387" name="Rectangle 127"/>
              <p:cNvSpPr>
                <a:spLocks noChangeArrowheads="1"/>
              </p:cNvSpPr>
              <p:nvPr/>
            </p:nvSpPr>
            <p:spPr bwMode="auto">
              <a:xfrm>
                <a:off x="1632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88" name="Rectangle 128"/>
              <p:cNvSpPr>
                <a:spLocks noChangeArrowheads="1"/>
              </p:cNvSpPr>
              <p:nvPr/>
            </p:nvSpPr>
            <p:spPr bwMode="auto">
              <a:xfrm>
                <a:off x="1728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89" name="Rectangle 129"/>
              <p:cNvSpPr>
                <a:spLocks noChangeArrowheads="1"/>
              </p:cNvSpPr>
              <p:nvPr/>
            </p:nvSpPr>
            <p:spPr bwMode="auto">
              <a:xfrm>
                <a:off x="1824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0" name="Rectangle 130"/>
              <p:cNvSpPr>
                <a:spLocks noChangeArrowheads="1"/>
              </p:cNvSpPr>
              <p:nvPr/>
            </p:nvSpPr>
            <p:spPr bwMode="auto">
              <a:xfrm>
                <a:off x="1920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1" name="Rectangle 131"/>
              <p:cNvSpPr>
                <a:spLocks noChangeArrowheads="1"/>
              </p:cNvSpPr>
              <p:nvPr/>
            </p:nvSpPr>
            <p:spPr bwMode="auto">
              <a:xfrm>
                <a:off x="1632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2" name="Rectangle 132"/>
              <p:cNvSpPr>
                <a:spLocks noChangeArrowheads="1"/>
              </p:cNvSpPr>
              <p:nvPr/>
            </p:nvSpPr>
            <p:spPr bwMode="auto">
              <a:xfrm>
                <a:off x="1728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3" name="Rectangle 133"/>
              <p:cNvSpPr>
                <a:spLocks noChangeArrowheads="1"/>
              </p:cNvSpPr>
              <p:nvPr/>
            </p:nvSpPr>
            <p:spPr bwMode="auto">
              <a:xfrm>
                <a:off x="1824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4" name="Rectangle 134"/>
              <p:cNvSpPr>
                <a:spLocks noChangeArrowheads="1"/>
              </p:cNvSpPr>
              <p:nvPr/>
            </p:nvSpPr>
            <p:spPr bwMode="auto">
              <a:xfrm>
                <a:off x="1920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5" name="Rectangle 135"/>
              <p:cNvSpPr>
                <a:spLocks noChangeArrowheads="1"/>
              </p:cNvSpPr>
              <p:nvPr/>
            </p:nvSpPr>
            <p:spPr bwMode="auto">
              <a:xfrm>
                <a:off x="1632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6" name="Rectangle 136"/>
              <p:cNvSpPr>
                <a:spLocks noChangeArrowheads="1"/>
              </p:cNvSpPr>
              <p:nvPr/>
            </p:nvSpPr>
            <p:spPr bwMode="auto">
              <a:xfrm>
                <a:off x="1728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7" name="Rectangle 137"/>
              <p:cNvSpPr>
                <a:spLocks noChangeArrowheads="1"/>
              </p:cNvSpPr>
              <p:nvPr/>
            </p:nvSpPr>
            <p:spPr bwMode="auto">
              <a:xfrm>
                <a:off x="1824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8" name="Rectangle 138"/>
              <p:cNvSpPr>
                <a:spLocks noChangeArrowheads="1"/>
              </p:cNvSpPr>
              <p:nvPr/>
            </p:nvSpPr>
            <p:spPr bwMode="auto">
              <a:xfrm>
                <a:off x="1920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9" name="Rectangle 28"/>
          <p:cNvSpPr/>
          <p:nvPr/>
        </p:nvSpPr>
        <p:spPr bwMode="auto">
          <a:xfrm>
            <a:off x="515938" y="1606550"/>
            <a:ext cx="1489075" cy="5032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b="1" dirty="0">
                <a:solidFill>
                  <a:srgbClr val="445984"/>
                </a:solidFill>
                <a:ea typeface="+mn-ea"/>
              </a:rPr>
              <a:t>Method to get Ground Truth</a:t>
            </a:r>
          </a:p>
        </p:txBody>
      </p:sp>
      <p:sp>
        <p:nvSpPr>
          <p:cNvPr id="14383" name="Line 114"/>
          <p:cNvSpPr>
            <a:spLocks noChangeShapeType="1"/>
          </p:cNvSpPr>
          <p:nvPr/>
        </p:nvSpPr>
        <p:spPr bwMode="auto">
          <a:xfrm flipV="1">
            <a:off x="1992313" y="1749425"/>
            <a:ext cx="3694112" cy="4445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384" name="Line 114"/>
          <p:cNvSpPr>
            <a:spLocks noChangeShapeType="1"/>
          </p:cNvSpPr>
          <p:nvPr/>
        </p:nvSpPr>
        <p:spPr bwMode="auto">
          <a:xfrm>
            <a:off x="5699125" y="1746250"/>
            <a:ext cx="44450" cy="38735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94055"/>
      </p:ext>
    </p:extLst>
  </p:cSld>
  <p:clrMapOvr>
    <a:masterClrMapping/>
  </p:clrMapOvr>
  <p:transition xmlns:p14="http://schemas.microsoft.com/office/powerpoint/2010/main">
    <p:randomBar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</a:t>
            </a:fld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rcRect t="11924" b="11924"/>
          <a:stretch>
            <a:fillRect/>
          </a:stretch>
        </p:blipFill>
        <p:spPr/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Bloom’s Taxonomy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588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57"/>
          <p:cNvGrpSpPr>
            <a:grpSpLocks/>
          </p:cNvGrpSpPr>
          <p:nvPr/>
        </p:nvGrpSpPr>
        <p:grpSpPr bwMode="auto">
          <a:xfrm>
            <a:off x="6245225" y="3883025"/>
            <a:ext cx="1447800" cy="1295400"/>
            <a:chOff x="3936" y="2448"/>
            <a:chExt cx="912" cy="816"/>
          </a:xfrm>
        </p:grpSpPr>
        <p:sp>
          <p:nvSpPr>
            <p:cNvPr id="15374" name="AutoShape 58"/>
            <p:cNvSpPr>
              <a:spLocks noChangeArrowheads="1"/>
            </p:cNvSpPr>
            <p:nvPr/>
          </p:nvSpPr>
          <p:spPr bwMode="auto">
            <a:xfrm>
              <a:off x="3936" y="2448"/>
              <a:ext cx="912" cy="816"/>
            </a:xfrm>
            <a:prstGeom prst="flowChartManualOperat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>
                  <a:solidFill>
                    <a:schemeClr val="bg2"/>
                  </a:solidFill>
                </a:rPr>
                <a:t>Classifier</a:t>
              </a:r>
            </a:p>
          </p:txBody>
        </p:sp>
        <p:grpSp>
          <p:nvGrpSpPr>
            <p:cNvPr id="15375" name="Group 59"/>
            <p:cNvGrpSpPr>
              <a:grpSpLocks/>
            </p:cNvGrpSpPr>
            <p:nvPr/>
          </p:nvGrpSpPr>
          <p:grpSpPr bwMode="auto">
            <a:xfrm>
              <a:off x="4196" y="2496"/>
              <a:ext cx="384" cy="248"/>
              <a:chOff x="1632" y="3072"/>
              <a:chExt cx="384" cy="248"/>
            </a:xfrm>
          </p:grpSpPr>
          <p:sp>
            <p:nvSpPr>
              <p:cNvPr id="15376" name="Rectangle 60"/>
              <p:cNvSpPr>
                <a:spLocks noChangeArrowheads="1"/>
              </p:cNvSpPr>
              <p:nvPr/>
            </p:nvSpPr>
            <p:spPr bwMode="auto">
              <a:xfrm>
                <a:off x="1632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7" name="Rectangle 61"/>
              <p:cNvSpPr>
                <a:spLocks noChangeArrowheads="1"/>
              </p:cNvSpPr>
              <p:nvPr/>
            </p:nvSpPr>
            <p:spPr bwMode="auto">
              <a:xfrm>
                <a:off x="1728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8" name="Rectangle 62"/>
              <p:cNvSpPr>
                <a:spLocks noChangeArrowheads="1"/>
              </p:cNvSpPr>
              <p:nvPr/>
            </p:nvSpPr>
            <p:spPr bwMode="auto">
              <a:xfrm>
                <a:off x="1824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9" name="Rectangle 63"/>
              <p:cNvSpPr>
                <a:spLocks noChangeArrowheads="1"/>
              </p:cNvSpPr>
              <p:nvPr/>
            </p:nvSpPr>
            <p:spPr bwMode="auto">
              <a:xfrm>
                <a:off x="1920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0" name="Rectangle 64"/>
              <p:cNvSpPr>
                <a:spLocks noChangeArrowheads="1"/>
              </p:cNvSpPr>
              <p:nvPr/>
            </p:nvSpPr>
            <p:spPr bwMode="auto">
              <a:xfrm>
                <a:off x="1632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1" name="Rectangle 65"/>
              <p:cNvSpPr>
                <a:spLocks noChangeArrowheads="1"/>
              </p:cNvSpPr>
              <p:nvPr/>
            </p:nvSpPr>
            <p:spPr bwMode="auto">
              <a:xfrm>
                <a:off x="1728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2" name="Rectangle 66"/>
              <p:cNvSpPr>
                <a:spLocks noChangeArrowheads="1"/>
              </p:cNvSpPr>
              <p:nvPr/>
            </p:nvSpPr>
            <p:spPr bwMode="auto">
              <a:xfrm>
                <a:off x="1824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3" name="Rectangle 67"/>
              <p:cNvSpPr>
                <a:spLocks noChangeArrowheads="1"/>
              </p:cNvSpPr>
              <p:nvPr/>
            </p:nvSpPr>
            <p:spPr bwMode="auto">
              <a:xfrm>
                <a:off x="1920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4" name="Rectangle 68"/>
              <p:cNvSpPr>
                <a:spLocks noChangeArrowheads="1"/>
              </p:cNvSpPr>
              <p:nvPr/>
            </p:nvSpPr>
            <p:spPr bwMode="auto">
              <a:xfrm>
                <a:off x="1632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5" name="Rectangle 69"/>
              <p:cNvSpPr>
                <a:spLocks noChangeArrowheads="1"/>
              </p:cNvSpPr>
              <p:nvPr/>
            </p:nvSpPr>
            <p:spPr bwMode="auto">
              <a:xfrm>
                <a:off x="1728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6" name="Rectangle 70"/>
              <p:cNvSpPr>
                <a:spLocks noChangeArrowheads="1"/>
              </p:cNvSpPr>
              <p:nvPr/>
            </p:nvSpPr>
            <p:spPr bwMode="auto">
              <a:xfrm>
                <a:off x="1824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7" name="Rectangle 71"/>
              <p:cNvSpPr>
                <a:spLocks noChangeArrowheads="1"/>
              </p:cNvSpPr>
              <p:nvPr/>
            </p:nvSpPr>
            <p:spPr bwMode="auto">
              <a:xfrm>
                <a:off x="1920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5365" name="AutoShape 4"/>
          <p:cNvSpPr>
            <a:spLocks noChangeArrowheads="1"/>
          </p:cNvSpPr>
          <p:nvPr/>
        </p:nvSpPr>
        <p:spPr bwMode="auto">
          <a:xfrm>
            <a:off x="685800" y="2201863"/>
            <a:ext cx="990600" cy="990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6" name="Line 5"/>
          <p:cNvSpPr>
            <a:spLocks noChangeShapeType="1"/>
          </p:cNvSpPr>
          <p:nvPr/>
        </p:nvSpPr>
        <p:spPr bwMode="auto">
          <a:xfrm>
            <a:off x="1709738" y="2697163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67" name="Text Box 41"/>
          <p:cNvSpPr txBox="1">
            <a:spLocks noChangeArrowheads="1"/>
          </p:cNvSpPr>
          <p:nvPr/>
        </p:nvSpPr>
        <p:spPr bwMode="auto">
          <a:xfrm rot="2152928">
            <a:off x="381000" y="25146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>
                <a:solidFill>
                  <a:schemeClr val="bg2"/>
                </a:solidFill>
              </a:rPr>
              <a:t>Sensors</a:t>
            </a:r>
          </a:p>
        </p:txBody>
      </p:sp>
      <p:sp>
        <p:nvSpPr>
          <p:cNvPr id="15368" name="Rectangle 42"/>
          <p:cNvSpPr>
            <a:spLocks noChangeArrowheads="1"/>
          </p:cNvSpPr>
          <p:nvPr/>
        </p:nvSpPr>
        <p:spPr bwMode="auto">
          <a:xfrm>
            <a:off x="21336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Feature</a:t>
            </a:r>
            <a:br>
              <a:rPr lang="en-US" sz="1800">
                <a:solidFill>
                  <a:schemeClr val="bg2"/>
                </a:solidFill>
              </a:rPr>
            </a:br>
            <a:r>
              <a:rPr lang="en-US" sz="1800">
                <a:solidFill>
                  <a:schemeClr val="bg2"/>
                </a:solidFill>
              </a:rPr>
              <a:t>Gen</a:t>
            </a:r>
          </a:p>
        </p:txBody>
      </p:sp>
      <p:sp>
        <p:nvSpPr>
          <p:cNvPr id="15369" name="Line 43"/>
          <p:cNvSpPr>
            <a:spLocks noChangeShapeType="1"/>
          </p:cNvSpPr>
          <p:nvPr/>
        </p:nvSpPr>
        <p:spPr bwMode="auto">
          <a:xfrm>
            <a:off x="3048000" y="2697163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70" name="Line 48"/>
          <p:cNvSpPr>
            <a:spLocks noChangeShapeType="1"/>
          </p:cNvSpPr>
          <p:nvPr/>
        </p:nvSpPr>
        <p:spPr bwMode="auto">
          <a:xfrm>
            <a:off x="3297238" y="4572000"/>
            <a:ext cx="3048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71" name="Line 49"/>
          <p:cNvSpPr>
            <a:spLocks noChangeShapeType="1"/>
          </p:cNvSpPr>
          <p:nvPr/>
        </p:nvSpPr>
        <p:spPr bwMode="auto">
          <a:xfrm>
            <a:off x="3276600" y="2678113"/>
            <a:ext cx="0" cy="19050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72" name="AutoShape 50"/>
          <p:cNvSpPr>
            <a:spLocks noChangeArrowheads="1"/>
          </p:cNvSpPr>
          <p:nvPr/>
        </p:nvSpPr>
        <p:spPr bwMode="auto">
          <a:xfrm>
            <a:off x="8077200" y="3962400"/>
            <a:ext cx="1066800" cy="1295400"/>
          </a:xfrm>
          <a:prstGeom prst="irregularSeal2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Class</a:t>
            </a:r>
          </a:p>
        </p:txBody>
      </p:sp>
      <p:sp>
        <p:nvSpPr>
          <p:cNvPr id="15373" name="Line 51"/>
          <p:cNvSpPr>
            <a:spLocks noChangeShapeType="1"/>
          </p:cNvSpPr>
          <p:nvPr/>
        </p:nvSpPr>
        <p:spPr bwMode="auto">
          <a:xfrm>
            <a:off x="7620000" y="4572000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" name="Rectangle 2"/>
          <p:cNvSpPr>
            <a:spLocks noGrp="1" noChangeArrowheads="1"/>
          </p:cNvSpPr>
          <p:nvPr>
            <p:ph type="title"/>
          </p:nvPr>
        </p:nvSpPr>
        <p:spPr>
          <a:xfrm>
            <a:off x="994837" y="152400"/>
            <a:ext cx="8382000" cy="711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</a:rPr>
              <a:t>Learned Classifiers</a:t>
            </a:r>
          </a:p>
        </p:txBody>
      </p:sp>
      <p:sp>
        <p:nvSpPr>
          <p:cNvPr id="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37171" y="1119188"/>
            <a:ext cx="4114800" cy="5029200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2400" dirty="0" smtClean="0">
                <a:latin typeface="Arial" charset="0"/>
              </a:rPr>
              <a:t>Run/Classify Time</a:t>
            </a:r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012970"/>
      </p:ext>
    </p:extLst>
  </p:cSld>
  <p:clrMapOvr>
    <a:masterClrMapping/>
  </p:clrMapOvr>
  <p:transition xmlns:p14="http://schemas.microsoft.com/office/powerpoint/2010/main">
    <p:randomBar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for assessing results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Accuracy [limited value]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Precision = TP / (TP + FP) = 90/(90+15) = 88%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Recall = TP / (TP + FN) = 90/(90+12) = 86%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F-Score = 2 * (Precision * Recall)   = 87%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                       (Precision + Recall</a:t>
            </a:r>
            <a:r>
              <a:rPr lang="en-US" dirty="0" smtClean="0">
                <a:latin typeface="Arial" charset="0"/>
              </a:rPr>
              <a:t>)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Kappa = (observed acc.- expected acc.)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					(1 - expected acc.)</a:t>
            </a:r>
          </a:p>
          <a:p>
            <a:pPr>
              <a:buNone/>
            </a:pPr>
            <a:endParaRPr lang="en-US" dirty="0">
              <a:latin typeface="Arial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93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Arial" charset="0"/>
              </a:rPr>
              <a:t>Best </a:t>
            </a:r>
            <a:r>
              <a:rPr lang="en-US" dirty="0" smtClean="0">
                <a:latin typeface="Arial" charset="0"/>
              </a:rPr>
              <a:t>Practices</a:t>
            </a:r>
            <a:endParaRPr lang="en-US" dirty="0">
              <a:latin typeface="Arial" charset="0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312337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 charset="0"/>
              </a:rPr>
              <a:t>Divide your data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Optimization </a:t>
            </a:r>
            <a:r>
              <a:rPr lang="en-US" dirty="0" smtClean="0">
                <a:latin typeface="Arial" charset="0"/>
              </a:rPr>
              <a:t>set (for tuning parameters; </a:t>
            </a:r>
            <a:r>
              <a:rPr lang="en-US" i="1" dirty="0" smtClean="0">
                <a:latin typeface="Arial" charset="0"/>
              </a:rPr>
              <a:t>etc.</a:t>
            </a:r>
            <a:r>
              <a:rPr lang="en-US" dirty="0" smtClean="0">
                <a:latin typeface="Arial" charset="0"/>
              </a:rPr>
              <a:t>)</a:t>
            </a:r>
          </a:p>
          <a:p>
            <a:pPr marL="228600" lvl="1" indent="0">
              <a:buNone/>
            </a:pP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Training set (for training your classifier)</a:t>
            </a:r>
          </a:p>
          <a:p>
            <a:pPr marL="228600" lvl="1" indent="0">
              <a:buNone/>
            </a:pP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Testing set (for calculating scores</a:t>
            </a: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Estimate performance on training set (10 fold cross)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Test set is for reporting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All data is for producing a classifier to use in the real world</a:t>
            </a:r>
            <a:endParaRPr lang="en-US" dirty="0" smtClean="0">
              <a:solidFill>
                <a:schemeClr val="tx2"/>
              </a:solidFill>
              <a:latin typeface="Arial" charset="0"/>
            </a:endParaRPr>
          </a:p>
          <a:p>
            <a:pPr marL="0" indent="0">
              <a:buNone/>
            </a:pPr>
            <a:endParaRPr lang="en-US" dirty="0" smtClean="0">
              <a:latin typeface="Arial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666978"/>
              </p:ext>
            </p:extLst>
          </p:nvPr>
        </p:nvGraphicFramePr>
        <p:xfrm>
          <a:off x="1138571" y="5566597"/>
          <a:ext cx="609600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060199" y="5834943"/>
            <a:ext cx="7277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your data. Explore it. Try things out (feature sets, </a:t>
            </a:r>
            <a:r>
              <a:rPr lang="en-US" dirty="0" err="1" smtClean="0"/>
              <a:t>algthm</a:t>
            </a:r>
            <a:r>
              <a:rPr lang="en-US" dirty="0" smtClean="0"/>
              <a:t> parameters).</a:t>
            </a:r>
            <a:br>
              <a:rPr lang="en-US" dirty="0" smtClean="0"/>
            </a:br>
            <a:r>
              <a:rPr lang="en-US" dirty="0" smtClean="0"/>
              <a:t>But do it </a:t>
            </a:r>
            <a:r>
              <a:rPr lang="en-US" i="1" dirty="0" smtClean="0"/>
              <a:t>all</a:t>
            </a:r>
            <a:r>
              <a:rPr lang="en-US" dirty="0" smtClean="0"/>
              <a:t> on the optimization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9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223615" cy="990107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12337"/>
            <a:ext cx="7048804" cy="4379976"/>
          </a:xfrm>
        </p:spPr>
        <p:txBody>
          <a:bodyPr/>
          <a:lstStyle/>
          <a:p>
            <a:pPr marL="228600" lvl="1" indent="0">
              <a:buNone/>
            </a:pPr>
            <a:r>
              <a:rPr lang="en-US" sz="3200" dirty="0" smtClean="0"/>
              <a:t>Decision Trees</a:t>
            </a:r>
          </a:p>
          <a:p>
            <a:pPr marL="228600" lvl="1" indent="0">
              <a:buNone/>
            </a:pPr>
            <a:r>
              <a:rPr lang="en-US" dirty="0" smtClean="0"/>
              <a:t>Add </a:t>
            </a:r>
            <a:r>
              <a:rPr lang="en-US" dirty="0"/>
              <a:t>nodes based on information </a:t>
            </a:r>
            <a:r>
              <a:rPr lang="en-US" dirty="0" smtClean="0"/>
              <a:t>gain</a:t>
            </a:r>
          </a:p>
          <a:p>
            <a:pPr marL="228600" lvl="1" indent="0">
              <a:buNone/>
            </a:pPr>
            <a:r>
              <a:rPr lang="en-US" dirty="0" smtClean="0"/>
              <a:t>Contain </a:t>
            </a:r>
            <a:r>
              <a:rPr lang="en-US" dirty="0"/>
              <a:t>statements about how features relate to </a:t>
            </a:r>
            <a:r>
              <a:rPr lang="en-US" dirty="0" smtClean="0"/>
              <a:t>outcomes</a:t>
            </a:r>
          </a:p>
          <a:p>
            <a:pPr marL="228600" lvl="1" indent="0">
              <a:buNone/>
            </a:pPr>
            <a:r>
              <a:rPr lang="en-US" sz="2800" dirty="0" smtClean="0"/>
              <a:t>Naïve Bayes</a:t>
            </a:r>
          </a:p>
          <a:p>
            <a:pPr marL="228600" lvl="1" indent="0">
              <a:buNone/>
            </a:pPr>
            <a:r>
              <a:rPr lang="en-US" dirty="0">
                <a:latin typeface="Arial" charset="0"/>
              </a:rPr>
              <a:t>Elegant balance of features and prior probabilities</a:t>
            </a:r>
          </a:p>
          <a:p>
            <a:pPr marL="228600" lvl="1" indent="0">
              <a:buNone/>
            </a:pPr>
            <a:r>
              <a:rPr lang="en-US" dirty="0" smtClean="0"/>
              <a:t>Assumptions</a:t>
            </a:r>
            <a:r>
              <a:rPr lang="en-US" dirty="0"/>
              <a:t>: Independence; Closed world</a:t>
            </a:r>
          </a:p>
          <a:p>
            <a:pPr marL="228600" lvl="1" indent="0">
              <a:buNone/>
            </a:pPr>
            <a:r>
              <a:rPr lang="en-US" dirty="0">
                <a:latin typeface="Arial" charset="0"/>
              </a:rPr>
              <a:t>[Most of the time in real data sets the values of the different attributes are not independent of each other]</a:t>
            </a:r>
          </a:p>
          <a:p>
            <a:pPr marL="228600" lvl="1" indent="0">
              <a:buNone/>
            </a:pPr>
            <a:endParaRPr lang="en-US" dirty="0">
              <a:latin typeface="Arial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7969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Comparing them</a:t>
            </a:r>
            <a:endParaRPr lang="en-US" dirty="0">
              <a:latin typeface="Arial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557461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 charset="0"/>
              </a:rPr>
              <a:t>Decision trees [Open World]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Use </a:t>
            </a:r>
            <a:r>
              <a:rPr lang="en-US" dirty="0">
                <a:latin typeface="Arial" charset="0"/>
              </a:rPr>
              <a:t>contingencies between patterns of attribute values as a basis for decision making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Prone to </a:t>
            </a:r>
            <a:r>
              <a:rPr lang="en-US" dirty="0" err="1" smtClean="0">
                <a:latin typeface="Arial" charset="0"/>
              </a:rPr>
              <a:t>overfitting</a:t>
            </a:r>
            <a:r>
              <a:rPr lang="en-US" dirty="0" smtClean="0">
                <a:latin typeface="Arial" charset="0"/>
              </a:rPr>
              <a:t> [need pruning]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Easy to learn, interpret, use</a:t>
            </a:r>
          </a:p>
          <a:p>
            <a:pPr marL="0" indent="0">
              <a:buNone/>
            </a:pPr>
            <a:r>
              <a:rPr lang="en-US" dirty="0" smtClean="0">
                <a:latin typeface="Arial" charset="0"/>
              </a:rPr>
              <a:t>Naïve Bayes [Closed World]</a:t>
            </a:r>
          </a:p>
          <a:p>
            <a:pPr marL="228600" lvl="1" indent="0">
              <a:buNone/>
            </a:pPr>
            <a:r>
              <a:rPr lang="en-US" dirty="0"/>
              <a:t>Robust even when features are missing during recognition (because of prior probabilities) but not during training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Fail when data is highly conditional or skewed</a:t>
            </a:r>
          </a:p>
          <a:p>
            <a:pPr marL="228600" lvl="1" indent="0">
              <a:buNone/>
            </a:pPr>
            <a:endParaRPr lang="en-US" dirty="0" smtClean="0">
              <a:latin typeface="Arial" charset="0"/>
            </a:endParaRPr>
          </a:p>
          <a:p>
            <a:pPr marL="2286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531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579897" cy="990107"/>
          </a:xfrm>
        </p:spPr>
        <p:txBody>
          <a:bodyPr/>
          <a:lstStyle/>
          <a:p>
            <a:r>
              <a:rPr lang="en-US" dirty="0" smtClean="0"/>
              <a:t>Closed </a:t>
            </a:r>
            <a:r>
              <a:rPr lang="en-US" dirty="0" smtClean="0"/>
              <a:t>[NB] </a:t>
            </a:r>
            <a:r>
              <a:rPr lang="en-US" dirty="0" err="1" smtClean="0"/>
              <a:t>vs</a:t>
            </a:r>
            <a:r>
              <a:rPr lang="en-US" dirty="0" smtClean="0"/>
              <a:t> Open World [Decision]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423757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Closed:</a:t>
            </a:r>
          </a:p>
          <a:p>
            <a:pPr marL="228600" lvl="1" indent="0">
              <a:buNone/>
            </a:pPr>
            <a:r>
              <a:rPr lang="en-US" dirty="0" smtClean="0"/>
              <a:t>Presumes </a:t>
            </a:r>
            <a:r>
              <a:rPr lang="en-US" dirty="0" smtClean="0"/>
              <a:t>all true statements are known </a:t>
            </a:r>
          </a:p>
          <a:p>
            <a:pPr marL="228600" lvl="1" indent="0">
              <a:buNone/>
            </a:pPr>
            <a:r>
              <a:rPr lang="en-US" dirty="0" smtClean="0"/>
              <a:t>Observer can thus make inferences about </a:t>
            </a:r>
            <a:r>
              <a:rPr lang="en-US" i="1" dirty="0" smtClean="0"/>
              <a:t>new </a:t>
            </a:r>
            <a:r>
              <a:rPr lang="en-US" dirty="0" smtClean="0"/>
              <a:t>things: if they are not known, they are </a:t>
            </a:r>
            <a:r>
              <a:rPr lang="en-US" i="1" dirty="0" smtClean="0"/>
              <a:t>false</a:t>
            </a:r>
          </a:p>
          <a:p>
            <a:pPr marL="0" indent="0">
              <a:buNone/>
            </a:pPr>
            <a:r>
              <a:rPr lang="en-US" dirty="0" smtClean="0"/>
              <a:t>Open:</a:t>
            </a:r>
            <a:endParaRPr lang="en-US" dirty="0" smtClean="0"/>
          </a:p>
          <a:p>
            <a:pPr marL="228600" lvl="1" indent="0">
              <a:buNone/>
            </a:pPr>
            <a:r>
              <a:rPr lang="en-US" dirty="0"/>
              <a:t>No single observer has complete information</a:t>
            </a:r>
          </a:p>
          <a:p>
            <a:pPr marL="228600" lvl="1" indent="0">
              <a:buNone/>
            </a:pPr>
            <a:r>
              <a:rPr lang="en-US" dirty="0"/>
              <a:t>Observer can only make inferences about things that derive from things it already know to be true</a:t>
            </a:r>
          </a:p>
          <a:p>
            <a:pPr marL="228600" lvl="1" indent="0">
              <a:buNone/>
            </a:pPr>
            <a:r>
              <a:rPr lang="en-US" dirty="0"/>
              <a:t>represent information </a:t>
            </a:r>
            <a:r>
              <a:rPr lang="en-US" i="1" dirty="0"/>
              <a:t>as we discover it </a:t>
            </a:r>
            <a:r>
              <a:rPr lang="en-US" dirty="0"/>
              <a:t>and </a:t>
            </a:r>
            <a:r>
              <a:rPr lang="en-US" i="1" dirty="0"/>
              <a:t>cannot guarantee that we know everything true</a:t>
            </a:r>
          </a:p>
          <a:p>
            <a:pPr marL="228600" lvl="1" indent="0">
              <a:buNone/>
            </a:pPr>
            <a:r>
              <a:rPr lang="en-US" dirty="0"/>
              <a:t>statements depending on unknown features are </a:t>
            </a:r>
            <a:r>
              <a:rPr lang="en-US" i="1" dirty="0"/>
              <a:t>unknown </a:t>
            </a:r>
            <a:r>
              <a:rPr lang="en-US" dirty="0"/>
              <a:t>rather than </a:t>
            </a:r>
            <a:r>
              <a:rPr lang="en-US" i="1" dirty="0"/>
              <a:t>false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834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Squares Regression</a:t>
            </a:r>
            <a:endParaRPr lang="en-US" dirty="0"/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1286285" y="1340786"/>
            <a:ext cx="7339927" cy="1818641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>
            <a:lvl1pPr marL="228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3"/>
              </a:buClr>
              <a:buFont typeface="Arial"/>
              <a:buChar char="•"/>
              <a:defRPr sz="28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1pPr>
            <a:lvl2pPr marL="457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115000"/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2pPr>
            <a:lvl3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3pPr>
            <a:lvl4pPr marL="914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4pPr>
            <a:lvl5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/>
              <a:t>Given training examples: </a:t>
            </a:r>
          </a:p>
          <a:p>
            <a:pPr marL="0" indent="0">
              <a:buFont typeface="Arial"/>
              <a:buNone/>
            </a:pPr>
            <a:r>
              <a:rPr lang="en-US" sz="2400" dirty="0" smtClean="0"/>
              <a:t> x</a:t>
            </a:r>
            <a:r>
              <a:rPr lang="en-US" sz="2400" baseline="-25000" dirty="0" smtClean="0"/>
              <a:t>1..i</a:t>
            </a:r>
            <a:r>
              <a:rPr lang="en-US" sz="2400" dirty="0" smtClean="0"/>
              <a:t> in </a:t>
            </a:r>
            <a:r>
              <a:rPr lang="en-US" sz="2400" dirty="0" err="1" smtClean="0"/>
              <a:t>R</a:t>
            </a:r>
            <a:r>
              <a:rPr lang="en-US" sz="2400" baseline="30000" dirty="0" err="1" smtClean="0"/>
              <a:t>n</a:t>
            </a:r>
            <a:r>
              <a:rPr lang="en-US" sz="2400" baseline="30000" dirty="0" smtClean="0"/>
              <a:t> 		</a:t>
            </a:r>
            <a:r>
              <a:rPr lang="en-US" sz="2400" dirty="0" smtClean="0"/>
              <a:t>[our feature vectors]</a:t>
            </a:r>
          </a:p>
          <a:p>
            <a:pPr marL="0" indent="0">
              <a:buFont typeface="Arial"/>
              <a:buNone/>
            </a:pPr>
            <a:r>
              <a:rPr lang="en-US" sz="2400" dirty="0" smtClean="0"/>
              <a:t>And labels</a:t>
            </a:r>
          </a:p>
          <a:p>
            <a:pPr marL="0" indent="0">
              <a:buFont typeface="Arial"/>
              <a:buNone/>
            </a:pPr>
            <a:r>
              <a:rPr lang="en-US" sz="2400" dirty="0" smtClean="0"/>
              <a:t>y</a:t>
            </a:r>
            <a:r>
              <a:rPr lang="en-US" sz="2400" baseline="-25000" dirty="0" smtClean="0"/>
              <a:t>1..i </a:t>
            </a:r>
            <a:r>
              <a:rPr lang="en-US" sz="2400" dirty="0" smtClean="0"/>
              <a:t>in R</a:t>
            </a:r>
            <a:r>
              <a:rPr lang="en-US" sz="2400" baseline="-25000" dirty="0" smtClean="0"/>
              <a:t>		</a:t>
            </a:r>
          </a:p>
          <a:p>
            <a:pPr marL="0" indent="0">
              <a:buFont typeface="Arial"/>
              <a:buNone/>
            </a:pPr>
            <a:r>
              <a:rPr lang="en-US" sz="2400" dirty="0" smtClean="0"/>
              <a:t>We learn </a:t>
            </a:r>
          </a:p>
          <a:p>
            <a:pPr marL="0" indent="0">
              <a:buFont typeface="Arial"/>
              <a:buNone/>
            </a:pPr>
            <a:r>
              <a:rPr lang="en-US" sz="2400" dirty="0" smtClean="0"/>
              <a:t>f(x) = </a:t>
            </a:r>
            <a:r>
              <a:rPr lang="en-US" sz="2400" dirty="0" err="1" smtClean="0"/>
              <a:t>w</a:t>
            </a:r>
            <a:r>
              <a:rPr lang="en-US" sz="2400" baseline="30000" dirty="0" err="1" smtClean="0"/>
              <a:t>T</a:t>
            </a:r>
            <a:r>
              <a:rPr lang="en-US" sz="2400" dirty="0" err="1" smtClean="0"/>
              <a:t>x</a:t>
            </a:r>
            <a:r>
              <a:rPr lang="en-US" sz="2400" dirty="0" smtClean="0"/>
              <a:t> + b</a:t>
            </a:r>
            <a:endParaRPr lang="en-US" sz="2400" i="1" dirty="0" smtClean="0"/>
          </a:p>
          <a:p>
            <a:pPr marL="0" indent="0">
              <a:buFont typeface="Arial"/>
              <a:buNone/>
            </a:pP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076" y="3148696"/>
            <a:ext cx="5285135" cy="262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47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x-none" sz="3200" dirty="0" smtClean="0"/>
              <a:t>Goal of Logistic Regression</a:t>
            </a:r>
            <a:endParaRPr lang="en-US" sz="3200" dirty="0"/>
          </a:p>
        </p:txBody>
      </p:sp>
      <p:sp>
        <p:nvSpPr>
          <p:cNvPr id="261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Key </a:t>
            </a:r>
            <a:r>
              <a:rPr lang="en-US" dirty="0"/>
              <a:t>idea: instead of predicting a number in R, predict the </a:t>
            </a:r>
            <a:r>
              <a:rPr lang="en-US" i="1" dirty="0"/>
              <a:t>probability of a class label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sz="2400" dirty="0"/>
              <a:t>  p+ = P(class is </a:t>
            </a:r>
            <a:r>
              <a:rPr lang="en-US" sz="2400" dirty="0" err="1"/>
              <a:t>positive|features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p- = P(class is </a:t>
            </a:r>
            <a:r>
              <a:rPr lang="en-US" sz="2400" dirty="0" err="1"/>
              <a:t>negative|features</a:t>
            </a:r>
            <a:r>
              <a:rPr lang="en-US" sz="2400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Base p on the </a:t>
            </a:r>
            <a:r>
              <a:rPr lang="en-US" dirty="0" smtClean="0"/>
              <a:t>projection</a:t>
            </a:r>
            <a:br>
              <a:rPr lang="en-US" dirty="0" smtClean="0"/>
            </a:br>
            <a:r>
              <a:rPr lang="en-US" dirty="0" smtClean="0"/>
              <a:t>that </a:t>
            </a:r>
            <a:r>
              <a:rPr lang="en-US" dirty="0"/>
              <a:t>gives the best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separation </a:t>
            </a:r>
            <a:r>
              <a:rPr lang="en-US" dirty="0"/>
              <a:t>of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classes</a:t>
            </a:r>
            <a:r>
              <a:rPr lang="en-US" dirty="0"/>
              <a:t>. </a:t>
            </a:r>
            <a:endParaRPr lang="en-US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endParaRPr lang="en-US" sz="2400" dirty="0">
              <a:solidFill>
                <a:srgbClr val="0000CC"/>
              </a:solidFill>
            </a:endParaRPr>
          </a:p>
        </p:txBody>
      </p:sp>
      <p:pic>
        <p:nvPicPr>
          <p:cNvPr id="4" name="Picture 4" descr="Figure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465" y="3821653"/>
            <a:ext cx="3746500" cy="283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915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Regression: </a:t>
            </a:r>
            <a:br>
              <a:rPr lang="en-US" dirty="0" smtClean="0"/>
            </a:br>
            <a:r>
              <a:rPr lang="en-US" dirty="0" smtClean="0"/>
              <a:t>Implementing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525653"/>
            <a:ext cx="7048804" cy="4379976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he-IL" dirty="0" smtClean="0"/>
              <a:t>Loops over the entire data set S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he-IL" dirty="0" smtClean="0"/>
              <a:t>  At each step change w based on the error </a:t>
            </a:r>
            <a:br>
              <a:rPr lang="en-US" altLang="he-IL" dirty="0" smtClean="0"/>
            </a:br>
            <a:r>
              <a:rPr lang="en-US" altLang="he-IL" dirty="0" smtClean="0"/>
              <a:t> and the step size </a:t>
            </a:r>
            <a:r>
              <a:rPr lang="en-US" altLang="he-IL" dirty="0" smtClean="0">
                <a:sym typeface="Symbol" charset="0"/>
              </a:rPr>
              <a:t> (the learning rate)</a:t>
            </a:r>
            <a:endParaRPr lang="en-US" altLang="he-IL" dirty="0"/>
          </a:p>
          <a:p>
            <a:pPr>
              <a:lnSpc>
                <a:spcPct val="110000"/>
              </a:lnSpc>
              <a:buNone/>
            </a:pPr>
            <a:r>
              <a:rPr lang="en-US" dirty="0" smtClean="0">
                <a:latin typeface="Benguiat Frisky" charset="0"/>
              </a:rPr>
              <a:t>	</a:t>
            </a:r>
            <a:r>
              <a:rPr lang="en-US" dirty="0">
                <a:latin typeface="Symbol" charset="0"/>
              </a:rPr>
              <a:t> </a:t>
            </a:r>
            <a:r>
              <a:rPr lang="en-US" dirty="0" err="1"/>
              <a:t>w</a:t>
            </a:r>
            <a:r>
              <a:rPr lang="en-US" baseline="-25000" dirty="0" err="1"/>
              <a:t>j</a:t>
            </a:r>
            <a:r>
              <a:rPr lang="en-US" dirty="0"/>
              <a:t>  = 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altLang="he-IL" dirty="0"/>
              <a:t>- </a:t>
            </a:r>
            <a:r>
              <a:rPr lang="en-US" altLang="he-IL" dirty="0">
                <a:sym typeface="Symbol" charset="0"/>
              </a:rPr>
              <a:t> </a:t>
            </a:r>
            <a:r>
              <a:rPr lang="en-US" dirty="0" err="1"/>
              <a:t>Δ</a:t>
            </a:r>
            <a:r>
              <a:rPr lang="en-US" dirty="0"/>
              <a:t>(w</a:t>
            </a:r>
            <a:r>
              <a:rPr lang="en-US" dirty="0" smtClean="0"/>
              <a:t>)</a:t>
            </a:r>
          </a:p>
          <a:p>
            <a:pPr>
              <a:lnSpc>
                <a:spcPct val="110000"/>
              </a:lnSpc>
              <a:buNone/>
            </a:pPr>
            <a:r>
              <a:rPr lang="en-US" dirty="0" smtClean="0"/>
              <a:t>  simultaneously update all the weights for training instance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j</a:t>
            </a:r>
            <a:r>
              <a:rPr lang="en-US" dirty="0" smtClean="0"/>
              <a:t>,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j</a:t>
            </a:r>
            <a:endParaRPr lang="en-US" dirty="0" smtClean="0"/>
          </a:p>
          <a:p>
            <a:pPr>
              <a:lnSpc>
                <a:spcPct val="110000"/>
              </a:lnSpc>
              <a:buNone/>
            </a:pPr>
            <a:endParaRPr lang="en-US" baseline="-25000" dirty="0"/>
          </a:p>
          <a:p>
            <a:pPr>
              <a:lnSpc>
                <a:spcPct val="110000"/>
              </a:lnSpc>
              <a:buNone/>
            </a:pPr>
            <a:endParaRPr lang="en-US" baseline="-25000" dirty="0" smtClean="0"/>
          </a:p>
          <a:p>
            <a:pPr>
              <a:lnSpc>
                <a:spcPct val="110000"/>
              </a:lnSpc>
              <a:buNone/>
            </a:pPr>
            <a:r>
              <a:rPr lang="en-US" dirty="0" smtClean="0"/>
              <a:t>  where p</a:t>
            </a:r>
            <a:r>
              <a:rPr lang="en-US" baseline="-25000" dirty="0" smtClean="0"/>
              <a:t>w</a:t>
            </a:r>
            <a:r>
              <a:rPr lang="en-US" dirty="0" smtClean="0"/>
              <a:t>(x</a:t>
            </a:r>
            <a:r>
              <a:rPr lang="en-US" baseline="30000" dirty="0" smtClean="0"/>
              <a:t>(</a:t>
            </a:r>
            <a:r>
              <a:rPr lang="en-US" baseline="30000" dirty="0" err="1" smtClean="0"/>
              <a:t>i</a:t>
            </a:r>
            <a:r>
              <a:rPr lang="en-US" baseline="30000" dirty="0" smtClean="0"/>
              <a:t>)</a:t>
            </a:r>
            <a:r>
              <a:rPr lang="en-US" dirty="0" smtClean="0"/>
              <a:t>) = </a:t>
            </a:r>
            <a:endParaRPr lang="en-US" baseline="-25000" dirty="0"/>
          </a:p>
          <a:p>
            <a:pPr>
              <a:lnSpc>
                <a:spcPct val="110000"/>
              </a:lnSpc>
              <a:buNone/>
            </a:pPr>
            <a:r>
              <a:rPr lang="en-US" dirty="0"/>
              <a:t>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58</a:t>
            </a:fld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382849"/>
              </p:ext>
            </p:extLst>
          </p:nvPr>
        </p:nvGraphicFramePr>
        <p:xfrm>
          <a:off x="1461712" y="4289710"/>
          <a:ext cx="4514850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3" name="Equation" r:id="rId3" imgW="1943100" imgH="457200" progId="Equation.3">
                  <p:embed/>
                </p:oleObj>
              </mc:Choice>
              <mc:Fallback>
                <p:oleObj name="Equation" r:id="rId3" imgW="1943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61712" y="4289710"/>
                        <a:ext cx="4514850" cy="1062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381401"/>
              </p:ext>
            </p:extLst>
          </p:nvPr>
        </p:nvGraphicFramePr>
        <p:xfrm>
          <a:off x="3820614" y="5054963"/>
          <a:ext cx="1436688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4" name="Equation" r:id="rId5" imgW="546100" imgH="444500" progId="Equation.3">
                  <p:embed/>
                </p:oleObj>
              </mc:Choice>
              <mc:Fallback>
                <p:oleObj name="Equation" r:id="rId5" imgW="5461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0614" y="5054963"/>
                        <a:ext cx="1436688" cy="11795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3940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handle </a:t>
            </a:r>
            <a:r>
              <a:rPr lang="en-US" i="1" dirty="0" smtClean="0"/>
              <a:t>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2" y="1654253"/>
            <a:ext cx="7526985" cy="4379976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he-IL" dirty="0"/>
              <a:t>Batch mode : Gradient Descent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he-IL" dirty="0"/>
              <a:t>   </a:t>
            </a:r>
            <a:r>
              <a:rPr lang="en-US" dirty="0">
                <a:latin typeface="Symbol" charset="0"/>
              </a:rPr>
              <a:t>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j</a:t>
            </a:r>
            <a:r>
              <a:rPr lang="en-US" dirty="0" smtClean="0"/>
              <a:t>  = 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altLang="he-IL" dirty="0" smtClean="0"/>
              <a:t>- </a:t>
            </a:r>
            <a:r>
              <a:rPr lang="en-US" altLang="he-IL" dirty="0">
                <a:sym typeface="Symbol" charset="0"/>
              </a:rPr>
              <a:t> </a:t>
            </a:r>
            <a:r>
              <a:rPr lang="en-US" dirty="0" err="1"/>
              <a:t>Δ</a:t>
            </a:r>
            <a:r>
              <a:rPr lang="en-US" dirty="0"/>
              <a:t>(w)</a:t>
            </a:r>
            <a:r>
              <a:rPr lang="en-US" altLang="he-IL" dirty="0" smtClean="0">
                <a:sym typeface="Symbol" charset="0"/>
              </a:rPr>
              <a:t> </a:t>
            </a:r>
            <a:r>
              <a:rPr lang="en-US" altLang="he-IL" dirty="0">
                <a:sym typeface="Symbol" charset="0"/>
              </a:rPr>
              <a:t>over the entire data </a:t>
            </a:r>
            <a:r>
              <a:rPr lang="en-US" altLang="he-IL" dirty="0" smtClean="0">
                <a:sym typeface="Symbol" charset="0"/>
              </a:rPr>
              <a:t>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he-IL" dirty="0" smtClean="0">
                <a:sym typeface="Symbol" charset="0"/>
              </a:rPr>
              <a:t>Incremental </a:t>
            </a:r>
            <a:r>
              <a:rPr lang="en-US" altLang="he-IL" dirty="0">
                <a:sym typeface="Symbol" charset="0"/>
              </a:rPr>
              <a:t>mode: </a:t>
            </a:r>
            <a:r>
              <a:rPr lang="en-US" altLang="he-IL" i="1" dirty="0" smtClean="0">
                <a:sym typeface="Symbol" charset="0"/>
              </a:rPr>
              <a:t>stochastic gradient </a:t>
            </a:r>
            <a:r>
              <a:rPr lang="en-US" altLang="he-IL" i="1" dirty="0">
                <a:sym typeface="Symbol" charset="0"/>
              </a:rPr>
              <a:t>descent</a:t>
            </a:r>
          </a:p>
          <a:p>
            <a:pPr>
              <a:lnSpc>
                <a:spcPct val="110000"/>
              </a:lnSpc>
              <a:buNone/>
            </a:pPr>
            <a:r>
              <a:rPr lang="en-US" altLang="he-IL" dirty="0"/>
              <a:t>    </a:t>
            </a:r>
            <a:r>
              <a:rPr lang="en-US" dirty="0" err="1"/>
              <a:t>w</a:t>
            </a:r>
            <a:r>
              <a:rPr lang="en-US" baseline="-25000" dirty="0" err="1"/>
              <a:t>j</a:t>
            </a:r>
            <a:r>
              <a:rPr lang="en-US" dirty="0"/>
              <a:t>  = 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altLang="he-IL" dirty="0" smtClean="0"/>
              <a:t> </a:t>
            </a:r>
            <a:r>
              <a:rPr lang="en-US" altLang="he-IL" dirty="0"/>
              <a:t>- </a:t>
            </a:r>
            <a:r>
              <a:rPr lang="en-US" altLang="he-IL" dirty="0">
                <a:sym typeface="Symbol" charset="0"/>
              </a:rPr>
              <a:t> </a:t>
            </a:r>
            <a:r>
              <a:rPr lang="en-US" altLang="he-IL" dirty="0" smtClean="0">
                <a:sym typeface="Symbol" charset="0"/>
              </a:rPr>
              <a:t>* </a:t>
            </a:r>
            <a:r>
              <a:rPr lang="en-US" altLang="he-IL" dirty="0" smtClean="0">
                <a:latin typeface="Arial" charset="0"/>
                <a:sym typeface="Symbol" charset="0"/>
              </a:rPr>
              <a:t> approximation of </a:t>
            </a:r>
            <a:r>
              <a:rPr lang="en-US" dirty="0" err="1" smtClean="0"/>
              <a:t>Δ</a:t>
            </a:r>
            <a:r>
              <a:rPr lang="en-US" dirty="0"/>
              <a:t>(w</a:t>
            </a:r>
            <a:r>
              <a:rPr lang="en-US" dirty="0" smtClean="0"/>
              <a:t>) </a:t>
            </a:r>
            <a:br>
              <a:rPr lang="en-US" dirty="0" smtClean="0"/>
            </a:br>
            <a:r>
              <a:rPr lang="en-US" dirty="0" smtClean="0"/>
              <a:t>				        based on </a:t>
            </a:r>
            <a:r>
              <a:rPr lang="en-US" altLang="he-IL" dirty="0" err="1" smtClean="0">
                <a:sym typeface="Symbol" charset="0"/>
              </a:rPr>
              <a:t>t</a:t>
            </a:r>
            <a:r>
              <a:rPr lang="en-US" altLang="he-IL" baseline="-25000" dirty="0" err="1" smtClean="0">
                <a:sym typeface="Symbol" charset="0"/>
              </a:rPr>
              <a:t>x</a:t>
            </a:r>
            <a:r>
              <a:rPr lang="en-US" altLang="he-IL" dirty="0" smtClean="0">
                <a:sym typeface="Symbol" charset="0"/>
              </a:rPr>
              <a:t>-o</a:t>
            </a:r>
            <a:r>
              <a:rPr lang="en-US" altLang="he-IL" baseline="-25000" dirty="0" smtClean="0">
                <a:sym typeface="Symbol" charset="0"/>
              </a:rPr>
              <a:t>d </a:t>
            </a:r>
            <a:endParaRPr lang="en-US" altLang="he-IL" dirty="0">
              <a:sym typeface="Symbol" charset="0"/>
            </a:endParaRPr>
          </a:p>
          <a:p>
            <a:pPr lvl="1">
              <a:lnSpc>
                <a:spcPct val="110000"/>
              </a:lnSpc>
              <a:buNone/>
            </a:pPr>
            <a:r>
              <a:rPr lang="en-US" altLang="he-IL" dirty="0" smtClean="0">
                <a:sym typeface="Symbol" charset="0"/>
              </a:rPr>
              <a:t>can </a:t>
            </a:r>
            <a:r>
              <a:rPr lang="en-US" altLang="he-IL" dirty="0">
                <a:sym typeface="Symbol" charset="0"/>
              </a:rPr>
              <a:t>approximate Batch Gradient Descent arbitrarily closely if  is small enough </a:t>
            </a:r>
            <a:endParaRPr lang="en-US" altLang="he-IL" dirty="0" smtClean="0">
              <a:sym typeface="Symbol" charset="0"/>
            </a:endParaRPr>
          </a:p>
          <a:p>
            <a:pPr lvl="1">
              <a:lnSpc>
                <a:spcPct val="110000"/>
              </a:lnSpc>
              <a:buNone/>
            </a:pPr>
            <a:r>
              <a:rPr lang="en-US" altLang="he-IL" dirty="0" smtClean="0">
                <a:sym typeface="Symbol" charset="0"/>
              </a:rPr>
              <a:t>supports online learning</a:t>
            </a:r>
          </a:p>
          <a:p>
            <a:pPr lvl="1">
              <a:lnSpc>
                <a:spcPct val="110000"/>
              </a:lnSpc>
              <a:buNone/>
            </a:pPr>
            <a:r>
              <a:rPr lang="en-US" altLang="he-IL" dirty="0" smtClean="0">
                <a:sym typeface="Symbol" charset="0"/>
              </a:rPr>
              <a:t>easily parallelized</a:t>
            </a:r>
          </a:p>
          <a:p>
            <a:pPr lvl="1">
              <a:lnSpc>
                <a:spcPct val="110000"/>
              </a:lnSpc>
              <a:buNone/>
            </a:pPr>
            <a:r>
              <a:rPr lang="en-US" altLang="he-IL" dirty="0" smtClean="0">
                <a:sym typeface="Symbol" charset="0"/>
              </a:rPr>
              <a:t>Not </a:t>
            </a:r>
            <a:r>
              <a:rPr lang="en-US" altLang="he-IL" dirty="0" err="1" smtClean="0">
                <a:sym typeface="Symbol" charset="0"/>
              </a:rPr>
              <a:t>guarranteed</a:t>
            </a:r>
            <a:r>
              <a:rPr lang="en-US" altLang="he-IL" dirty="0" smtClean="0">
                <a:sym typeface="Symbol" charset="0"/>
              </a:rPr>
              <a:t> to reach global minimum</a:t>
            </a:r>
            <a:endParaRPr lang="en-US" altLang="he-IL" dirty="0">
              <a:sym typeface="Symbol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384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Long Answer</a:t>
            </a:r>
          </a:p>
          <a:p>
            <a:r>
              <a:rPr lang="en-US" dirty="0" smtClean="0"/>
              <a:t>between </a:t>
            </a:r>
            <a:r>
              <a:rPr lang="en-US" dirty="0"/>
              <a:t>1500 and 3000 characters </a:t>
            </a:r>
            <a:r>
              <a:rPr lang="en-US" dirty="0" smtClean="0"/>
              <a:t>long (including your answer)</a:t>
            </a:r>
          </a:p>
          <a:p>
            <a:pPr marL="0" indent="0">
              <a:buNone/>
            </a:pPr>
            <a:r>
              <a:rPr lang="en-US" dirty="0" smtClean="0"/>
              <a:t>Short Answer</a:t>
            </a:r>
          </a:p>
          <a:p>
            <a:r>
              <a:rPr lang="en-US" dirty="0" smtClean="0"/>
              <a:t>Four alternative answers</a:t>
            </a:r>
          </a:p>
          <a:p>
            <a:r>
              <a:rPr lang="en-US" dirty="0" smtClean="0"/>
              <a:t>Include explanation for each one of them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926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9878" y="310162"/>
            <a:ext cx="4911207" cy="990107"/>
          </a:xfrm>
        </p:spPr>
        <p:txBody>
          <a:bodyPr/>
          <a:lstStyle/>
          <a:p>
            <a:r>
              <a:rPr lang="en-US" dirty="0" smtClean="0"/>
              <a:t>Importance of Intelligibility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9877" y="1847153"/>
            <a:ext cx="5497869" cy="4379976"/>
          </a:xfrm>
        </p:spPr>
        <p:txBody>
          <a:bodyPr/>
          <a:lstStyle/>
          <a:p>
            <a:r>
              <a:rPr lang="en-US" dirty="0" smtClean="0"/>
              <a:t>Crucial to user’s understanding</a:t>
            </a:r>
          </a:p>
          <a:p>
            <a:r>
              <a:rPr lang="en-US" dirty="0" smtClean="0"/>
              <a:t>What to show users is a critical question that is only partly solve</a:t>
            </a:r>
          </a:p>
          <a:p>
            <a:r>
              <a:rPr lang="en-US" dirty="0" smtClean="0"/>
              <a:t>Different circumstances -&gt; different explanation needs *</a:t>
            </a:r>
          </a:p>
          <a:p>
            <a:r>
              <a:rPr lang="en-US" dirty="0" smtClean="0"/>
              <a:t>How to show is also hard</a:t>
            </a:r>
          </a:p>
          <a:p>
            <a:pPr lvl="1"/>
            <a:r>
              <a:rPr lang="en-US" dirty="0" smtClean="0"/>
              <a:t>Several toolkits built by </a:t>
            </a:r>
            <a:r>
              <a:rPr lang="en-US" dirty="0" err="1" smtClean="0"/>
              <a:t>Dey</a:t>
            </a:r>
            <a:r>
              <a:rPr lang="en-US" dirty="0" smtClean="0"/>
              <a:t> </a:t>
            </a:r>
            <a:r>
              <a:rPr lang="en-US" i="1" dirty="0" smtClean="0"/>
              <a:t>et al </a:t>
            </a:r>
            <a:r>
              <a:rPr lang="en-US" dirty="0" smtClean="0"/>
              <a:t>to address this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60</a:t>
            </a:fld>
            <a:endParaRPr lang="en-US" dirty="0"/>
          </a:p>
        </p:txBody>
      </p:sp>
      <p:pic>
        <p:nvPicPr>
          <p:cNvPr id="7" name="Picture 6" descr="Screen Shot 2015-04-21 at 6.29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51" y="206519"/>
            <a:ext cx="2182653" cy="638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201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Example case studies we talked about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data (different types of users)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635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100_1584.JPG"/>
          <p:cNvPicPr>
            <a:picLocks noGrp="1" noChangeAspect="1"/>
          </p:cNvPicPr>
          <p:nvPr>
            <p:ph idx="1"/>
          </p:nvPr>
        </p:nvPicPr>
        <p:blipFill>
          <a:blip r:embed="rId3"/>
          <a:srcRect l="-679" r="414"/>
          <a:stretch>
            <a:fillRect/>
          </a:stretch>
        </p:blipFill>
        <p:spPr>
          <a:xfrm>
            <a:off x="-5150" y="16860"/>
            <a:ext cx="9158111" cy="6839954"/>
          </a:xfrm>
          <a:solidFill>
            <a:srgbClr val="333333"/>
          </a:solidFill>
          <a:ln w="9525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6327" y="3167098"/>
          <a:ext cx="8918222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3787"/>
                <a:gridCol w="1770324"/>
                <a:gridCol w="1058333"/>
                <a:gridCol w="1848556"/>
                <a:gridCol w="2187222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Participants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Female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Average</a:t>
                      </a:r>
                      <a:r>
                        <a:rPr lang="en-US" sz="2000" b="1" baseline="0" dirty="0" smtClean="0">
                          <a:solidFill>
                            <a:schemeClr val="bg1"/>
                          </a:solidFill>
                        </a:rPr>
                        <a:t> Age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%</a:t>
                      </a:r>
                      <a:r>
                        <a:rPr lang="en-US" sz="2000" b="1" baseline="0" dirty="0" smtClean="0">
                          <a:solidFill>
                            <a:schemeClr val="bg1"/>
                          </a:solidFill>
                        </a:rPr>
                        <a:t> data collected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Able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29.25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22.87%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Older Adult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67.63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69.15%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Motor Impaired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41.75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7.99%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" name="Title 3"/>
          <p:cNvSpPr txBox="1">
            <a:spLocks/>
          </p:cNvSpPr>
          <p:nvPr/>
        </p:nvSpPr>
        <p:spPr bwMode="auto">
          <a:xfrm>
            <a:off x="1905" y="-39584"/>
            <a:ext cx="9142095" cy="1143000"/>
          </a:xfrm>
          <a:prstGeom prst="rect">
            <a:avLst/>
          </a:prstGeom>
          <a:solidFill>
            <a:srgbClr val="000000">
              <a:alpha val="48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4000" b="1" kern="0" dirty="0" smtClean="0">
                <a:solidFill>
                  <a:schemeClr val="bg1"/>
                </a:solidFill>
                <a:ea typeface="ヒラギノ角ゴ Pro W3" pitchFamily="-105" charset="-128"/>
                <a:cs typeface="ヒラギノ角ゴ Pro W3" pitchFamily="-105" charset="-128"/>
              </a:rPr>
              <a:t>Laptop Deployment: Multiple Groups (July 09 – 10) 17 participants</a:t>
            </a:r>
          </a:p>
        </p:txBody>
      </p:sp>
    </p:spTree>
    <p:extLst>
      <p:ext uri="{BB962C8B-B14F-4D97-AF65-F5344CB8AC3E}">
        <p14:creationId xmlns:p14="http://schemas.microsoft.com/office/powerpoint/2010/main" val="277125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63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5996" y="2830371"/>
            <a:ext cx="1536104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characterize </a:t>
            </a:r>
            <a:r>
              <a:rPr lang="en-US" dirty="0" smtClean="0"/>
              <a:t>pointing problems?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9228" y="5122656"/>
            <a:ext cx="1536104" cy="1180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predict </a:t>
            </a:r>
            <a:r>
              <a:rPr lang="en-US" dirty="0" smtClean="0"/>
              <a:t>what technology will help?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9031" y="243561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89228" y="3994386"/>
            <a:ext cx="1536104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detect </a:t>
            </a:r>
            <a:r>
              <a:rPr lang="en-US" dirty="0" smtClean="0"/>
              <a:t>pointing problems?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77732" y="2830371"/>
            <a:ext cx="1761884" cy="2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Year of real world data from people with &amp; without pointing problems (and elders)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15154" y="243561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Sets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177732" y="5122656"/>
            <a:ext cx="1761884" cy="1180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 data for people with and without AT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160355" y="2752546"/>
            <a:ext cx="954107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MS-Mincho"/>
              </a:rPr>
              <a:t>✔</a:t>
            </a:r>
            <a:endParaRPr lang="en-US" sz="5400" dirty="0">
              <a:solidFill>
                <a:schemeClr val="accent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296677" y="4238342"/>
            <a:ext cx="946142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618091"/>
                </a:solidFill>
                <a:latin typeface="ChalkboardSE-Bold"/>
              </a:rPr>
              <a:t>?</a:t>
            </a:r>
            <a:endParaRPr lang="en-US" sz="6000" dirty="0">
              <a:solidFill>
                <a:srgbClr val="61809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079943" y="2830371"/>
            <a:ext cx="1536104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predict</a:t>
            </a:r>
            <a:r>
              <a:rPr lang="en-US" dirty="0" smtClean="0"/>
              <a:t> task switches?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22978" y="2435612"/>
            <a:ext cx="160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Questions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79943" y="3994386"/>
            <a:ext cx="1536104" cy="1011615"/>
          </a:xfrm>
          <a:prstGeom prst="rect">
            <a:avLst/>
          </a:prstGeom>
          <a:solidFill>
            <a:srgbClr val="6402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improve </a:t>
            </a:r>
            <a:r>
              <a:rPr lang="en-US" dirty="0" smtClean="0"/>
              <a:t>targeting?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079943" y="5138311"/>
            <a:ext cx="1536104" cy="11645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detect </a:t>
            </a:r>
            <a:r>
              <a:rPr lang="en-US" dirty="0" smtClean="0"/>
              <a:t>routines?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460194" y="1927780"/>
            <a:ext cx="876435" cy="1015663"/>
          </a:xfrm>
          <a:prstGeom prst="rect">
            <a:avLst/>
          </a:prstGeom>
          <a:solidFill>
            <a:srgbClr val="FEB5B7"/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  <a:latin typeface="ArialUnicodeMS"/>
              </a:rPr>
              <a:t>✘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468357" y="5635665"/>
            <a:ext cx="876435" cy="1015663"/>
          </a:xfrm>
          <a:prstGeom prst="rect">
            <a:avLst/>
          </a:prstGeom>
          <a:solidFill>
            <a:srgbClr val="FEB5B7"/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618091"/>
                </a:solidFill>
                <a:latin typeface="ChalkboardSE-Bold"/>
              </a:rPr>
              <a:t>?</a:t>
            </a:r>
            <a:endParaRPr lang="en-US" sz="6000" dirty="0">
              <a:solidFill>
                <a:srgbClr val="61809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708378" y="2839183"/>
            <a:ext cx="1353971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predict</a:t>
            </a:r>
            <a:r>
              <a:rPr lang="en-US" dirty="0" smtClean="0"/>
              <a:t> click targets?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344792" y="1927780"/>
            <a:ext cx="876435" cy="1015663"/>
          </a:xfrm>
          <a:prstGeom prst="rect">
            <a:avLst/>
          </a:prstGeom>
          <a:solidFill>
            <a:srgbClr val="FEB5B7"/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  <a:latin typeface="ArialUnicodeMS"/>
              </a:rPr>
              <a:t>✘</a:t>
            </a:r>
            <a:endParaRPr lang="en-US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763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5996" y="2830371"/>
            <a:ext cx="1536104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characterize </a:t>
            </a:r>
            <a:r>
              <a:rPr lang="en-US" dirty="0" smtClean="0"/>
              <a:t>pointing problems?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9228" y="5122656"/>
            <a:ext cx="1536104" cy="1180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predict </a:t>
            </a:r>
            <a:r>
              <a:rPr lang="en-US" dirty="0" smtClean="0"/>
              <a:t>what technology will help?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9031" y="243561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89228" y="3994386"/>
            <a:ext cx="1536104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detect </a:t>
            </a:r>
            <a:r>
              <a:rPr lang="en-US" dirty="0" smtClean="0"/>
              <a:t>pointing problems?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77732" y="2830371"/>
            <a:ext cx="1761884" cy="2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Year of real world data from people with &amp; without pointing problems (and elders)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15154" y="243561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Sets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177732" y="5122656"/>
            <a:ext cx="1761884" cy="1180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 data for people with and without AT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079943" y="2830371"/>
            <a:ext cx="4552768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Visualize how use changes for novice </a:t>
            </a:r>
            <a:br>
              <a:rPr lang="en-US" dirty="0" smtClean="0"/>
            </a:br>
            <a:r>
              <a:rPr lang="en-US" dirty="0" smtClean="0"/>
              <a:t>elders over the course of a year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22978" y="2435612"/>
            <a:ext cx="176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Better Questions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79943" y="3994386"/>
            <a:ext cx="4552768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Characterize the aspects of popular applications that are used most/least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079943" y="5138311"/>
            <a:ext cx="4552768" cy="11645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Predict anything? Hard without labels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238748" y="2804944"/>
            <a:ext cx="954107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MS-Mincho"/>
              </a:rPr>
              <a:t>✔</a:t>
            </a:r>
            <a:endParaRPr lang="en-US" sz="5400" dirty="0">
              <a:solidFill>
                <a:schemeClr val="accent2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238748" y="3990338"/>
            <a:ext cx="954107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MS-Mincho"/>
              </a:rPr>
              <a:t>✔</a:t>
            </a:r>
            <a:endParaRPr lang="en-US" sz="5400" dirty="0">
              <a:solidFill>
                <a:schemeClr val="accent2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197858" y="5158102"/>
            <a:ext cx="946142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618091"/>
                </a:solidFill>
                <a:latin typeface="ChalkboardSE-Bold"/>
              </a:rPr>
              <a:t>?</a:t>
            </a:r>
            <a:endParaRPr lang="en-US" sz="6000" dirty="0">
              <a:solidFill>
                <a:srgbClr val="61809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160355" y="2752546"/>
            <a:ext cx="954107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MS-Mincho"/>
              </a:rPr>
              <a:t>✔</a:t>
            </a:r>
            <a:endParaRPr lang="en-US" sz="5400" dirty="0">
              <a:solidFill>
                <a:schemeClr val="accent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296677" y="4238342"/>
            <a:ext cx="946142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618091"/>
                </a:solidFill>
                <a:latin typeface="ChalkboardSE-Bold"/>
              </a:rPr>
              <a:t>?</a:t>
            </a:r>
            <a:endParaRPr lang="en-US" sz="6000" dirty="0">
              <a:solidFill>
                <a:srgbClr val="6180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27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Example case studies we talked about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data (different types of users) </a:t>
            </a:r>
          </a:p>
          <a:p>
            <a:r>
              <a:rPr lang="en-US" dirty="0" smtClean="0"/>
              <a:t>Location data [Gates building; Randy Sargent lecture; Byte 4]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5804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Data </a:t>
            </a:r>
            <a:r>
              <a:rPr lang="en-US" dirty="0" smtClean="0"/>
              <a:t>Sets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3692359"/>
              </p:ext>
            </p:extLst>
          </p:nvPr>
        </p:nvGraphicFramePr>
        <p:xfrm>
          <a:off x="465995" y="1510375"/>
          <a:ext cx="8348640" cy="45269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9728"/>
                <a:gridCol w="1669728"/>
                <a:gridCol w="1669728"/>
                <a:gridCol w="1669728"/>
                <a:gridCol w="1669728"/>
              </a:tblGrid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Augsburg </a:t>
                      </a:r>
                      <a:b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Occupancy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CMU</a:t>
                      </a:r>
                      <a:b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Occupancy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UCSD</a:t>
                      </a:r>
                      <a:r>
                        <a:rPr lang="en-US" sz="1800" baseline="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 </a:t>
                      </a:r>
                      <a:br>
                        <a:rPr lang="en-US" sz="1800" baseline="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Movement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CMU Movement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Collection</a:t>
                      </a:r>
                      <a:br>
                        <a:rPr lang="en-US" sz="18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Method</a:t>
                      </a:r>
                      <a:endParaRPr lang="en-US" sz="1800" i="0" dirty="0">
                        <a:solidFill>
                          <a:srgbClr val="FFFF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Smart 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Door</a:t>
                      </a:r>
                      <a:b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Plate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BACNet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 Sensor Queries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PDA-based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WiFi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 triangulation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Phone-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based</a:t>
                      </a:r>
                      <a:b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600" b="0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WiFi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/>
                      </a:r>
                      <a:b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Triangulation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Frequency</a:t>
                      </a:r>
                      <a:endParaRPr lang="en-US" sz="1800" i="0" dirty="0">
                        <a:solidFill>
                          <a:srgbClr val="FFFF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Every 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Room</a:t>
                      </a:r>
                      <a:b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Change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Every 10 minutes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Every 20 sec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Every 30 sec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while movement is detected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Flaws</a:t>
                      </a:r>
                      <a:endParaRPr lang="en-US" sz="1800" i="0" dirty="0">
                        <a:solidFill>
                          <a:srgbClr val="FFFF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Summer and Fall data sets 4 month apart</a:t>
                      </a:r>
                      <a:endParaRPr lang="en-US" sz="16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 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 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 </a:t>
                      </a:r>
                      <a:endParaRPr lang="en-US" sz="16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Room vs. Floor vs. Campus</a:t>
                      </a:r>
                      <a:endParaRPr lang="en-US" sz="1800" i="0">
                        <a:solidFill>
                          <a:srgbClr val="FFFF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Covers 1 floor in an office building</a:t>
                      </a:r>
                      <a:endParaRPr lang="en-US" sz="16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Covers every floor in one university office building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Covers several campus buildings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Covers every floor in one university office building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Type</a:t>
                      </a:r>
                      <a:endParaRPr lang="en-US" sz="1800" i="0" dirty="0">
                        <a:solidFill>
                          <a:srgbClr val="FFFF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Transitional</a:t>
                      </a:r>
                      <a:endParaRPr lang="en-US" sz="16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Occupancy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Tracking</a:t>
                      </a:r>
                      <a:endParaRPr lang="en-US" sz="16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Tracking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86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Data </a:t>
            </a:r>
            <a:r>
              <a:rPr lang="en-US" dirty="0" smtClean="0"/>
              <a:t>Sets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7409865"/>
              </p:ext>
            </p:extLst>
          </p:nvPr>
        </p:nvGraphicFramePr>
        <p:xfrm>
          <a:off x="465995" y="1510375"/>
          <a:ext cx="8348640" cy="50981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9728"/>
                <a:gridCol w="1669728"/>
                <a:gridCol w="1669728"/>
                <a:gridCol w="1669728"/>
                <a:gridCol w="1669728"/>
              </a:tblGrid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Augsburg </a:t>
                      </a:r>
                      <a:b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Occupancy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CMU</a:t>
                      </a:r>
                      <a:b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Occupancy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UCSD</a:t>
                      </a:r>
                      <a:r>
                        <a:rPr lang="en-US" sz="1800" baseline="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 </a:t>
                      </a:r>
                      <a:br>
                        <a:rPr lang="en-US" sz="1800" baseline="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Movement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CMU Movement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Scope</a:t>
                      </a:r>
                      <a:endParaRPr lang="en-US" sz="2400" i="0" dirty="0">
                        <a:solidFill>
                          <a:srgbClr val="FFFFFF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4 People, </a:t>
                      </a:r>
                      <a:b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</a:br>
                      <a:r>
                        <a:rPr lang="en-US" sz="1800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(summer + [break] + fall)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300 data points per day per room (temp &amp; occupancy)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275 students, M=11 weeks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6 People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Total </a:t>
                      </a: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locations</a:t>
                      </a:r>
                      <a:endParaRPr lang="en-US" sz="2400" i="0" dirty="0">
                        <a:solidFill>
                          <a:srgbClr val="FFFFFF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15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293 Rooms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200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2074 (10x10</a:t>
                      </a:r>
                      <a:r>
                        <a:rPr lang="en-US" sz="1800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 meter segments)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Days</a:t>
                      </a:r>
                      <a:endParaRPr lang="en-US" sz="2400" i="0" dirty="0">
                        <a:solidFill>
                          <a:srgbClr val="FFFFFF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M=23.25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3.42)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M=188.65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4.3)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M=25.56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20.81)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M=58.1 (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SD 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32.57)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Data</a:t>
                      </a:r>
                      <a:r>
                        <a:rPr lang="en-US" sz="2000" b="1" i="0" baseline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 </a:t>
                      </a: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points per person/day </a:t>
                      </a:r>
                      <a:endParaRPr lang="en-US" sz="2400" i="0" dirty="0">
                        <a:solidFill>
                          <a:srgbClr val="FFFFFF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M=316.60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8.55)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N/A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M=508.46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739.1)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M=497.65 (SD 273.96)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Locations </a:t>
                      </a:r>
                      <a:r>
                        <a:rPr lang="en-US" sz="200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per </a:t>
                      </a: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person/</a:t>
                      </a:r>
                      <a:r>
                        <a:rPr lang="en-US" sz="200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day </a:t>
                      </a:r>
                      <a:endParaRPr lang="en-US" sz="2400" i="0" dirty="0">
                        <a:solidFill>
                          <a:srgbClr val="FFFFFF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M=6.70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0.70)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N/A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M=3.45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2.68)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M=44.97 (SD</a:t>
                      </a:r>
                      <a:r>
                        <a:rPr lang="en-US" sz="1800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 10.67)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21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UCSD Data Set Skew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68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8620945"/>
              </p:ext>
            </p:extLst>
          </p:nvPr>
        </p:nvGraphicFramePr>
        <p:xfrm>
          <a:off x="1128713" y="1847850"/>
          <a:ext cx="7048500" cy="4379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61810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Also Daniel Neill’s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847153"/>
            <a:ext cx="7887140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Looked at very large data [disease, crime, </a:t>
            </a:r>
            <a:r>
              <a:rPr lang="en-US" dirty="0" err="1" smtClean="0"/>
              <a:t>etc</a:t>
            </a:r>
            <a:r>
              <a:rPr lang="en-US" dirty="0"/>
              <a:t>]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Goal: Early detection/prediction of problems</a:t>
            </a:r>
          </a:p>
          <a:p>
            <a:pPr marL="0" indent="0">
              <a:buNone/>
            </a:pPr>
            <a:r>
              <a:rPr lang="en-US" i="1" dirty="0" smtClean="0"/>
              <a:t>Fast subset scans </a:t>
            </a:r>
            <a:r>
              <a:rPr lang="en-US" dirty="0" smtClean="0"/>
              <a:t>used to do this [need for new statistical machine learning methods]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408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Exam 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grade 5 x 5 questions (10 long answer, 15 short answer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Your grade is based on</a:t>
            </a:r>
          </a:p>
          <a:p>
            <a:pPr lvl="1"/>
            <a:r>
              <a:rPr lang="en-US" dirty="0" smtClean="0"/>
              <a:t>How well you grade your peers (15%)</a:t>
            </a:r>
          </a:p>
          <a:p>
            <a:pPr lvl="1"/>
            <a:r>
              <a:rPr lang="en-US" dirty="0" smtClean="0"/>
              <a:t>How well your peers grade you (85%)</a:t>
            </a:r>
          </a:p>
          <a:p>
            <a:pPr lvl="1"/>
            <a:r>
              <a:rPr lang="en-US" dirty="0" smtClean="0"/>
              <a:t>Any adjustments we the staff decide are needed if there are issues with the peer grading.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78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Many ways to phrase the ‘prediction’ problem</a:t>
            </a:r>
          </a:p>
          <a:p>
            <a:pPr marL="0" indent="0"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Major problems with quality in published data sets</a:t>
            </a:r>
          </a:p>
          <a:p>
            <a:pPr marL="0" indent="0"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Location data can get very large very quickly, especially when we include context</a:t>
            </a:r>
          </a:p>
          <a:p>
            <a:pPr marL="0" indent="0">
              <a:buNone/>
            </a:pP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0687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Example case studies we talked about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data (different types of users) </a:t>
            </a:r>
          </a:p>
          <a:p>
            <a:r>
              <a:rPr lang="en-US" dirty="0" smtClean="0"/>
              <a:t>Location data [Gates building; Randy Sargent lecture; Byte 4]</a:t>
            </a:r>
          </a:p>
          <a:p>
            <a:r>
              <a:rPr lang="en-US" dirty="0" err="1" smtClean="0"/>
              <a:t>Stepgreen</a:t>
            </a:r>
            <a:r>
              <a:rPr lang="en-US" dirty="0" smtClean="0"/>
              <a:t> Visualization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5804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438150"/>
            <a:ext cx="892016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0" name="TextBox 3"/>
          <p:cNvSpPr txBox="1">
            <a:spLocks noChangeArrowheads="1"/>
          </p:cNvSpPr>
          <p:nvPr/>
        </p:nvSpPr>
        <p:spPr bwMode="auto">
          <a:xfrm>
            <a:off x="8763000" y="66294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cs typeface="Arial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792876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198438" y="4057650"/>
            <a:ext cx="4354512" cy="1320800"/>
          </a:xfrm>
        </p:spPr>
        <p:txBody>
          <a:bodyPr/>
          <a:lstStyle/>
          <a:p>
            <a:r>
              <a:rPr lang="en-US" sz="2400">
                <a:latin typeface="Geneva" charset="0"/>
                <a:ea typeface="ＭＳ Ｐゴシック" charset="0"/>
                <a:cs typeface="ＭＳ Ｐゴシック" charset="0"/>
              </a:rPr>
              <a:t>Personal time graph and action breakdown</a:t>
            </a:r>
          </a:p>
          <a:p>
            <a:endParaRPr lang="en-US" sz="360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sz="360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sz="360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5" name="TextBox 4"/>
          <p:cNvSpPr txBox="1">
            <a:spLocks noChangeArrowheads="1"/>
          </p:cNvSpPr>
          <p:nvPr/>
        </p:nvSpPr>
        <p:spPr bwMode="auto">
          <a:xfrm>
            <a:off x="4592638" y="4129088"/>
            <a:ext cx="4343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Display of entire community for overview</a:t>
            </a:r>
          </a:p>
          <a:p>
            <a:pPr eaLnBrk="1" hangingPunct="1"/>
            <a:endParaRPr lang="en-US"/>
          </a:p>
        </p:txBody>
      </p:sp>
      <p:sp>
        <p:nvSpPr>
          <p:cNvPr id="20487" name="TextBox 6"/>
          <p:cNvSpPr txBox="1">
            <a:spLocks noChangeArrowheads="1"/>
          </p:cNvSpPr>
          <p:nvPr/>
        </p:nvSpPr>
        <p:spPr bwMode="auto">
          <a:xfrm>
            <a:off x="4681538" y="4994275"/>
            <a:ext cx="3733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Opacity for conveying performance</a:t>
            </a:r>
          </a:p>
          <a:p>
            <a:pPr eaLnBrk="1" hangingPunct="1"/>
            <a:endParaRPr lang="en-US"/>
          </a:p>
        </p:txBody>
      </p:sp>
      <p:pic>
        <p:nvPicPr>
          <p:cNvPr id="104452" name="Picture 9" descr="back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87463"/>
            <a:ext cx="8686800" cy="262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ommun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75" y="1533525"/>
            <a:ext cx="2447925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029200" y="1533525"/>
            <a:ext cx="2468563" cy="2387600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19675" y="1341438"/>
            <a:ext cx="3438525" cy="182562"/>
          </a:xfrm>
          <a:prstGeom prst="rect">
            <a:avLst/>
          </a:prstGeom>
          <a:solidFill>
            <a:srgbClr val="A8DA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-244475" y="4824413"/>
            <a:ext cx="4648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Different comparison levels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49225" y="5249863"/>
            <a:ext cx="3429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Anonymous</a:t>
            </a:r>
          </a:p>
          <a:p>
            <a:pPr eaLnBrk="1" hangingPunct="1"/>
            <a:endParaRPr lang="en-US"/>
          </a:p>
        </p:txBody>
      </p:sp>
      <p:pic>
        <p:nvPicPr>
          <p:cNvPr id="14" name="Picture 13" descr="yo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524000"/>
            <a:ext cx="2244725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Untitled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49400"/>
            <a:ext cx="4530725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590800" y="1533525"/>
            <a:ext cx="2244725" cy="2378075"/>
          </a:xfrm>
          <a:prstGeom prst="rect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1524000"/>
            <a:ext cx="4530725" cy="2378075"/>
          </a:xfrm>
          <a:prstGeom prst="rect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U-Turn Arrow 18"/>
          <p:cNvSpPr/>
          <p:nvPr/>
        </p:nvSpPr>
        <p:spPr>
          <a:xfrm>
            <a:off x="1390650" y="1042988"/>
            <a:ext cx="2628900" cy="596900"/>
          </a:xfrm>
          <a:prstGeom prst="uturnArrow">
            <a:avLst/>
          </a:prstGeom>
          <a:solidFill>
            <a:srgbClr val="953735"/>
          </a:solidFill>
          <a:ln>
            <a:solidFill>
              <a:srgbClr val="9537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U-Turn Arrow 19"/>
          <p:cNvSpPr/>
          <p:nvPr/>
        </p:nvSpPr>
        <p:spPr>
          <a:xfrm>
            <a:off x="1047750" y="762000"/>
            <a:ext cx="5391150" cy="823913"/>
          </a:xfrm>
          <a:prstGeom prst="utur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90800" y="1549400"/>
            <a:ext cx="571500" cy="508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92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 animBg="1"/>
      <p:bldP spid="20485" grpId="0"/>
      <p:bldP spid="20487" grpId="0"/>
      <p:bldP spid="6" grpId="0" animBg="1"/>
      <p:bldP spid="6" grpId="1" animBg="1"/>
      <p:bldP spid="12" grpId="0"/>
      <p:bldP spid="13" grpId="0"/>
      <p:bldP spid="16" grpId="0" animBg="1"/>
      <p:bldP spid="16" grpId="1" animBg="1"/>
      <p:bldP spid="17" grpId="0" animBg="1"/>
      <p:bldP spid="21" grpId="0" animBg="1"/>
      <p:bldP spid="21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16738" name="Content Placeholder 3" descr="Screen Shot 2015-02-02 at 9.32.3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" b="1050"/>
          <a:stretch>
            <a:fillRect/>
          </a:stretch>
        </p:blipFill>
        <p:spPr>
          <a:xfrm>
            <a:off x="0" y="0"/>
            <a:ext cx="9115425" cy="4378325"/>
          </a:xfrm>
        </p:spPr>
      </p:pic>
      <p:sp>
        <p:nvSpPr>
          <p:cNvPr id="116739" name="TextBox 4"/>
          <p:cNvSpPr txBox="1">
            <a:spLocks noChangeArrowheads="1"/>
          </p:cNvSpPr>
          <p:nvPr/>
        </p:nvSpPr>
        <p:spPr bwMode="auto">
          <a:xfrm>
            <a:off x="0" y="4494213"/>
            <a:ext cx="91440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(1) Real time energy consumption. (2) Rankings &amp; commitments &amp; messaging (3) Tablet with wallpaper showing feedback </a:t>
            </a:r>
            <a:br>
              <a:rPr lang="en-US"/>
            </a:br>
            <a:r>
              <a:rPr lang="en-US"/>
              <a:t>(4) ‘ways to save’ page</a:t>
            </a:r>
          </a:p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55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 from </a:t>
            </a:r>
            <a:r>
              <a:rPr lang="en-US" dirty="0" err="1" smtClean="0"/>
              <a:t>Stepgreen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Raised questions of context (social </a:t>
            </a:r>
            <a:r>
              <a:rPr lang="en-US" i="1" dirty="0" err="1">
                <a:latin typeface="Geneva" charset="0"/>
                <a:ea typeface="ＭＳ Ｐゴシック" charset="0"/>
                <a:cs typeface="ＭＳ Ｐゴシック" charset="0"/>
              </a:rPr>
              <a:t>vs</a:t>
            </a:r>
            <a:r>
              <a:rPr lang="en-US" i="1" dirty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not; community structure)</a:t>
            </a:r>
          </a:p>
          <a:p>
            <a:pPr marL="0" indent="0"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Difficulty of separating </a:t>
            </a:r>
            <a:r>
              <a:rPr lang="en-US" dirty="0" err="1">
                <a:latin typeface="Geneva" charset="0"/>
                <a:ea typeface="ＭＳ Ｐゴシック" charset="0"/>
                <a:cs typeface="ＭＳ Ｐゴシック" charset="0"/>
              </a:rPr>
              <a:t>viz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 &amp; goals from application &amp; goals</a:t>
            </a:r>
          </a:p>
          <a:p>
            <a:pPr marL="0" indent="0"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Difficulty of getting clear field </a:t>
            </a:r>
            <a:r>
              <a:rPr lang="en-US" i="1" dirty="0" err="1">
                <a:latin typeface="Geneva" charset="0"/>
                <a:ea typeface="ＭＳ Ｐゴシック" charset="0"/>
                <a:cs typeface="ＭＳ Ｐゴシック" charset="0"/>
              </a:rPr>
              <a:t>vs</a:t>
            </a:r>
            <a:r>
              <a:rPr lang="en-US" i="1" dirty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lab results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0931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Example case studies we talked about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data (different types of users) </a:t>
            </a:r>
          </a:p>
          <a:p>
            <a:r>
              <a:rPr lang="en-US" dirty="0" smtClean="0"/>
              <a:t>Location data [Gates building; Randy Sargent lecture; Byte 4]</a:t>
            </a:r>
          </a:p>
          <a:p>
            <a:r>
              <a:rPr lang="en-US" dirty="0" err="1" smtClean="0"/>
              <a:t>Stepgreen</a:t>
            </a:r>
            <a:r>
              <a:rPr lang="en-US" dirty="0" smtClean="0"/>
              <a:t> Visualization</a:t>
            </a:r>
          </a:p>
          <a:p>
            <a:r>
              <a:rPr lang="en-US" dirty="0" smtClean="0"/>
              <a:t>Mobile data [Byte 4]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5804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6064"/>
            <a:ext cx="1355880" cy="27968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Mobile: Big Data of 1</a:t>
            </a:r>
            <a:endParaRPr lang="en-US" dirty="0" smtClean="0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7891" y="1504652"/>
            <a:ext cx="3395514" cy="4429125"/>
          </a:xfrm>
        </p:spPr>
        <p:txBody>
          <a:bodyPr/>
          <a:lstStyle/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Accelerometer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Applications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Battery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Bluetooth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Calls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Messaging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Gravity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Gyroscope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Light</a:t>
            </a:r>
          </a:p>
        </p:txBody>
      </p:sp>
      <p:sp>
        <p:nvSpPr>
          <p:cNvPr id="10243" name="TextBox 1"/>
          <p:cNvSpPr txBox="1">
            <a:spLocks noChangeArrowheads="1"/>
          </p:cNvSpPr>
          <p:nvPr/>
        </p:nvSpPr>
        <p:spPr bwMode="auto">
          <a:xfrm>
            <a:off x="3255988" y="1707803"/>
            <a:ext cx="2480221" cy="434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>
            <a:spAutoFit/>
          </a:bodyPr>
          <a:lstStyle>
            <a:lvl1pPr eaLnBrk="0"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cs typeface="ＭＳ Ｐゴシック" charset="0"/>
                <a:sym typeface="Trebuchet MS" charset="0"/>
              </a:defRPr>
            </a:lvl1pPr>
            <a:lvl2pPr marL="742950" indent="-285750" eaLnBrk="0"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2pPr>
            <a:lvl3pPr marL="1143000" indent="-228600" eaLnBrk="0"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3pPr>
            <a:lvl4pPr marL="1600200" indent="-228600" eaLnBrk="0"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4pPr>
            <a:lvl5pPr marL="2057400" indent="-228600" eaLnBrk="0"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5pPr>
            <a:lvl6pPr marL="2514600" indent="-228600" defTabSz="1295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6pPr>
            <a:lvl7pPr marL="2971800" indent="-228600" defTabSz="1295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7pPr>
            <a:lvl8pPr marL="3429000" indent="-228600" defTabSz="1295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8pPr>
            <a:lvl9pPr marL="3886200" indent="-228600" defTabSz="1295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749228" y="1442145"/>
            <a:ext cx="3392165" cy="4366617"/>
          </a:xfrm>
          <a:prstGeom prst="rect">
            <a:avLst/>
          </a:prstGeom>
        </p:spPr>
        <p:txBody>
          <a:bodyPr lIns="64291" tIns="32146" rIns="64291" bIns="32146">
            <a:spAutoFit/>
          </a:bodyPr>
          <a:lstStyle/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Linear Accelerometer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Location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Magnetometer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Network Usage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Orientation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Pressure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Processor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Proximity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Rotation</a:t>
            </a:r>
          </a:p>
          <a:p>
            <a:pPr marL="27905">
              <a:spcBef>
                <a:spcPts val="352"/>
              </a:spcBef>
              <a:defRPr/>
            </a:pPr>
            <a:endParaRPr lang="en-US" sz="2500" dirty="0">
              <a:solidFill>
                <a:srgbClr val="363636"/>
              </a:solidFill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10245" name="Rectangle 3"/>
          <p:cNvSpPr>
            <a:spLocks noChangeArrowheads="1"/>
          </p:cNvSpPr>
          <p:nvPr/>
        </p:nvSpPr>
        <p:spPr bwMode="auto">
          <a:xfrm>
            <a:off x="6177111" y="1438796"/>
            <a:ext cx="4572000" cy="2627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>
            <a:spAutoFit/>
          </a:bodyPr>
          <a:lstStyle/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Screen</a:t>
            </a:r>
          </a:p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Telephony</a:t>
            </a:r>
          </a:p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Temperature</a:t>
            </a:r>
          </a:p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Traffic</a:t>
            </a:r>
          </a:p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Wi-Fi</a:t>
            </a:r>
          </a:p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… </a:t>
            </a:r>
            <a:r>
              <a:rPr lang="en-US" sz="2500" b="1">
                <a:latin typeface="Gill Sans" charset="0"/>
                <a:cs typeface="Gill Sans" charset="0"/>
                <a:sym typeface="Gill Sans" charset="0"/>
              </a:rPr>
              <a:t>many more</a:t>
            </a:r>
            <a:endParaRPr lang="en-US" sz="2500"/>
          </a:p>
        </p:txBody>
      </p:sp>
    </p:spTree>
    <p:extLst>
      <p:ext uri="{BB962C8B-B14F-4D97-AF65-F5344CB8AC3E}">
        <p14:creationId xmlns:p14="http://schemas.microsoft.com/office/powerpoint/2010/main" val="31297726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false assumptions of mobile</a:t>
            </a:r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514458"/>
            <a:ext cx="7048804" cy="5496889"/>
          </a:xfrm>
          <a:noFill/>
        </p:spPr>
        <p:txBody>
          <a:bodyPr>
            <a:spAutoFit/>
          </a:bodyPr>
          <a:lstStyle/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 smtClean="0"/>
              <a:t>Phones are smart [not so much about context]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 smtClean="0"/>
              <a:t>Apps are used [usually not; usage is also diverse with 95% of sessions &lt; 60secs]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 smtClean="0"/>
              <a:t>Notifications lead to use [only 25% of use!]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 smtClean="0"/>
              <a:t>Phones are on &amp; on people 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/>
              <a:t>	</a:t>
            </a:r>
            <a:r>
              <a:rPr lang="en-US" dirty="0" smtClean="0"/>
              <a:t>1/5 of the time phones are off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/>
              <a:t>	</a:t>
            </a:r>
            <a:r>
              <a:rPr lang="en-US" dirty="0" smtClean="0"/>
              <a:t>50% in reach; 47% further away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endParaRPr lang="en-US" dirty="0" smtClean="0"/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endParaRPr lang="en-US" sz="28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0" y="6488668"/>
            <a:ext cx="7101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Adapted from http</a:t>
            </a:r>
            <a:r>
              <a:rPr lang="en-US" dirty="0"/>
              <a:t>://</a:t>
            </a:r>
            <a:r>
              <a:rPr lang="en-US" dirty="0" err="1"/>
              <a:t>www.fordham.edu</a:t>
            </a:r>
            <a:r>
              <a:rPr lang="en-US" dirty="0"/>
              <a:t>/economics/</a:t>
            </a:r>
            <a:r>
              <a:rPr lang="en-US" dirty="0" err="1"/>
              <a:t>Vinod</a:t>
            </a:r>
            <a:r>
              <a:rPr lang="en-US" dirty="0" smtClean="0"/>
              <a:t>/</a:t>
            </a:r>
            <a:r>
              <a:rPr lang="en-US" dirty="0" err="1" smtClean="0"/>
              <a:t>correl-regr.ppt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520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Aware Framework </a:t>
            </a:r>
            <a:br>
              <a:rPr lang="en-US" dirty="0"/>
            </a:br>
            <a:r>
              <a:rPr lang="en-US" dirty="0"/>
              <a:t> </a:t>
            </a:r>
            <a:r>
              <a:rPr lang="en-US" sz="2000" dirty="0" err="1"/>
              <a:t>Dey</a:t>
            </a:r>
            <a:r>
              <a:rPr lang="en-US" sz="2000" dirty="0"/>
              <a:t> &amp; Ferreira &amp; </a:t>
            </a:r>
            <a:r>
              <a:rPr lang="en-US" sz="2000" dirty="0" err="1"/>
              <a:t>Kostakos</a:t>
            </a:r>
            <a:r>
              <a:rPr lang="en-US" sz="2000" dirty="0"/>
              <a:t> (Oulu)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991451" y="1300269"/>
            <a:ext cx="5052238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err="1" smtClean="0"/>
              <a:t>awareframework.com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>
                <a:uFill>
                  <a:solidFill>
                    <a:srgbClr val="004479"/>
                  </a:solidFill>
                </a:uFill>
              </a:rPr>
              <a:t>Collaborative mobile sensing for understanding human behavior and social wellbeing</a:t>
            </a:r>
          </a:p>
          <a:p>
            <a:endParaRPr lang="en-US" sz="2400" dirty="0"/>
          </a:p>
        </p:txBody>
      </p:sp>
      <p:pic>
        <p:nvPicPr>
          <p:cNvPr id="60" name="aware_tilt_righ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0035" y="-656192"/>
            <a:ext cx="7991795" cy="79917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" name="Group 56"/>
          <p:cNvGrpSpPr/>
          <p:nvPr/>
        </p:nvGrpSpPr>
        <p:grpSpPr>
          <a:xfrm>
            <a:off x="4051776" y="2922571"/>
            <a:ext cx="1563174" cy="2031382"/>
            <a:chOff x="-10570" y="0"/>
            <a:chExt cx="2223180" cy="2889075"/>
          </a:xfrm>
        </p:grpSpPr>
        <p:pic>
          <p:nvPicPr>
            <p:cNvPr id="62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212610" cy="2199671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  <p:sp>
          <p:nvSpPr>
            <p:cNvPr id="63" name="Shape 55"/>
            <p:cNvSpPr/>
            <p:nvPr/>
          </p:nvSpPr>
          <p:spPr>
            <a:xfrm>
              <a:off x="-10571" y="2199670"/>
              <a:ext cx="2216818" cy="689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x-none" sz="1700" dirty="0" smtClean="0">
                  <a:solidFill>
                    <a:srgbClr val="004479"/>
                  </a:solidFill>
                  <a:uFill>
                    <a:solidFill>
                      <a:srgbClr val="004479"/>
                    </a:solidFill>
                  </a:uFill>
                </a:rPr>
                <a:t>User</a:t>
              </a:r>
              <a:endParaRPr sz="1700" dirty="0">
                <a:solidFill>
                  <a:srgbClr val="004479"/>
                </a:solidFill>
                <a:uFill>
                  <a:solidFill>
                    <a:srgbClr val="004479"/>
                  </a:solidFill>
                </a:uFill>
              </a:endParaRPr>
            </a:p>
          </p:txBody>
        </p:sp>
      </p:grpSp>
      <p:grpSp>
        <p:nvGrpSpPr>
          <p:cNvPr id="64" name="Group 59"/>
          <p:cNvGrpSpPr/>
          <p:nvPr/>
        </p:nvGrpSpPr>
        <p:grpSpPr>
          <a:xfrm>
            <a:off x="2215816" y="2922571"/>
            <a:ext cx="1575764" cy="2031382"/>
            <a:chOff x="-41414" y="0"/>
            <a:chExt cx="2241085" cy="2889075"/>
          </a:xfrm>
        </p:grpSpPr>
        <p:pic>
          <p:nvPicPr>
            <p:cNvPr id="65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199671" cy="2199671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  <p:sp>
          <p:nvSpPr>
            <p:cNvPr id="66" name="Shape 58"/>
            <p:cNvSpPr/>
            <p:nvPr/>
          </p:nvSpPr>
          <p:spPr>
            <a:xfrm>
              <a:off x="-41415" y="2199670"/>
              <a:ext cx="2231173" cy="689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700">
                  <a:solidFill>
                    <a:srgbClr val="004479"/>
                  </a:solidFill>
                  <a:uFill>
                    <a:solidFill>
                      <a:srgbClr val="004479"/>
                    </a:solidFill>
                  </a:uFill>
                </a:rPr>
                <a:t>Scientist</a:t>
              </a:r>
            </a:p>
          </p:txBody>
        </p:sp>
      </p:grpSp>
      <p:grpSp>
        <p:nvGrpSpPr>
          <p:cNvPr id="67" name="Group 62"/>
          <p:cNvGrpSpPr/>
          <p:nvPr/>
        </p:nvGrpSpPr>
        <p:grpSpPr>
          <a:xfrm>
            <a:off x="343559" y="2922571"/>
            <a:ext cx="1633750" cy="2031382"/>
            <a:chOff x="0" y="0"/>
            <a:chExt cx="2323553" cy="2889075"/>
          </a:xfrm>
        </p:grpSpPr>
        <p:pic>
          <p:nvPicPr>
            <p:cNvPr id="68" name="pasted-image.ti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5472" y="0"/>
              <a:ext cx="2212610" cy="2199671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  <p:sp>
          <p:nvSpPr>
            <p:cNvPr id="69" name="Shape 61"/>
            <p:cNvSpPr/>
            <p:nvPr/>
          </p:nvSpPr>
          <p:spPr>
            <a:xfrm>
              <a:off x="0" y="2199670"/>
              <a:ext cx="2323554" cy="689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700">
                  <a:solidFill>
                    <a:srgbClr val="004479"/>
                  </a:solidFill>
                  <a:uFill>
                    <a:solidFill>
                      <a:srgbClr val="004479"/>
                    </a:solidFill>
                  </a:uFill>
                </a:rPr>
                <a:t>Developer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96704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good question (1</a:t>
            </a:r>
            <a:r>
              <a:rPr lang="en-US" dirty="0" smtClean="0"/>
              <a:t>)</a:t>
            </a:r>
          </a:p>
          <a:p>
            <a:r>
              <a:rPr lang="en-US" dirty="0"/>
              <a:t>The question is clear and unambiguous (3</a:t>
            </a:r>
            <a:r>
              <a:rPr lang="en-US" dirty="0" smtClean="0"/>
              <a:t>)</a:t>
            </a:r>
          </a:p>
          <a:p>
            <a:r>
              <a:rPr lang="en-US" dirty="0"/>
              <a:t>Right level of difficulty (not too </a:t>
            </a:r>
            <a:r>
              <a:rPr lang="en-US" dirty="0" smtClean="0"/>
              <a:t>obscure, </a:t>
            </a:r>
            <a:r>
              <a:rPr lang="en-US" i="1" dirty="0" smtClean="0"/>
              <a:t>etc.</a:t>
            </a:r>
            <a:r>
              <a:rPr lang="en-US" dirty="0" smtClean="0"/>
              <a:t>) </a:t>
            </a:r>
            <a:r>
              <a:rPr lang="en-US" dirty="0"/>
              <a:t>(3</a:t>
            </a:r>
            <a:r>
              <a:rPr lang="en-US" dirty="0" smtClean="0"/>
              <a:t>)</a:t>
            </a:r>
          </a:p>
          <a:p>
            <a:r>
              <a:rPr lang="en-US" dirty="0"/>
              <a:t>The answer is correct (3</a:t>
            </a:r>
            <a:r>
              <a:rPr lang="en-US" dirty="0" smtClean="0"/>
              <a:t>)</a:t>
            </a:r>
          </a:p>
          <a:p>
            <a:r>
              <a:rPr lang="en-US" dirty="0"/>
              <a:t>Word count is between 1500 and 3000 characters (2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4985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Doryab</a:t>
            </a:r>
            <a:r>
              <a:rPr lang="en-US" dirty="0" smtClean="0"/>
              <a:t> gave many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Mental Illness</a:t>
            </a:r>
          </a:p>
          <a:p>
            <a:pPr lvl="1"/>
            <a:r>
              <a:rPr lang="en-US" dirty="0" smtClean="0"/>
              <a:t>[</a:t>
            </a:r>
            <a:r>
              <a:rPr lang="en-US" dirty="0"/>
              <a:t>Bipolar</a:t>
            </a:r>
            <a:r>
              <a:rPr lang="en-US" dirty="0" smtClean="0"/>
              <a:t>] Explored features that are lower cost (don’t require reporting). Showed they could still be helpful</a:t>
            </a:r>
          </a:p>
          <a:p>
            <a:pPr lvl="1"/>
            <a:r>
              <a:rPr lang="en-US" dirty="0" smtClean="0"/>
              <a:t>[Depression] Explored behavior change. Found gender based patterns in social communication. </a:t>
            </a:r>
          </a:p>
          <a:p>
            <a:r>
              <a:rPr lang="en-US" dirty="0" smtClean="0"/>
              <a:t>Sleep [</a:t>
            </a:r>
            <a:r>
              <a:rPr lang="en-US" dirty="0" err="1" smtClean="0"/>
              <a:t>Toss’n’Turn</a:t>
            </a:r>
            <a:r>
              <a:rPr lang="en-US" dirty="0" smtClean="0"/>
              <a:t> app]</a:t>
            </a:r>
          </a:p>
          <a:p>
            <a:pPr lvl="1"/>
            <a:r>
              <a:rPr lang="en-US" dirty="0" smtClean="0"/>
              <a:t>Impact of multiple people in bed</a:t>
            </a:r>
          </a:p>
          <a:p>
            <a:pPr lvl="1"/>
            <a:r>
              <a:rPr lang="en-US" dirty="0"/>
              <a:t>General </a:t>
            </a:r>
            <a:r>
              <a:rPr lang="en-US" dirty="0">
                <a:solidFill>
                  <a:srgbClr val="363636"/>
                </a:solidFill>
              </a:rPr>
              <a:t>vs.</a:t>
            </a:r>
            <a:r>
              <a:rPr lang="en-US" b="1" dirty="0">
                <a:solidFill>
                  <a:srgbClr val="363636"/>
                </a:solidFill>
              </a:rPr>
              <a:t> individual </a:t>
            </a:r>
            <a:r>
              <a:rPr lang="en-US" b="1" dirty="0" smtClean="0">
                <a:solidFill>
                  <a:srgbClr val="363636"/>
                </a:solidFill>
              </a:rPr>
              <a:t>models [better]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711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US" sz="3200" dirty="0" smtClean="0"/>
              <a:t>Phones are not as omniscient as we might think</a:t>
            </a:r>
          </a:p>
          <a:p>
            <a:pPr marL="274320" lvl="1" indent="0">
              <a:buNone/>
            </a:pPr>
            <a:r>
              <a:rPr lang="en-US" sz="3200" dirty="0" smtClean="0"/>
              <a:t>Sensor </a:t>
            </a:r>
            <a:r>
              <a:rPr lang="en-US" sz="3200" dirty="0"/>
              <a:t>data is collected in uncontrolled conditions thus bound to noise and deficiency</a:t>
            </a:r>
          </a:p>
          <a:p>
            <a:pPr marL="274320" lvl="1" indent="0">
              <a:buNone/>
            </a:pPr>
            <a:r>
              <a:rPr lang="en-US" sz="3200" dirty="0"/>
              <a:t>Changing technology a cause of inconsistency in the </a:t>
            </a:r>
            <a:r>
              <a:rPr lang="en-US" sz="3200" dirty="0" smtClean="0"/>
              <a:t>data</a:t>
            </a:r>
          </a:p>
          <a:p>
            <a:pPr marL="274320" lvl="1" indent="0">
              <a:buNone/>
            </a:pPr>
            <a:r>
              <a:rPr lang="en-US" sz="3200" dirty="0" smtClean="0"/>
              <a:t>Often lack ground truth</a:t>
            </a:r>
            <a:endParaRPr lang="en-US" sz="32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64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Example case studies we talked about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data (different types of users) </a:t>
            </a:r>
          </a:p>
          <a:p>
            <a:r>
              <a:rPr lang="en-US" dirty="0" smtClean="0"/>
              <a:t>Location data [Gates building; Randy Sargent lecture; Byte 4]</a:t>
            </a:r>
          </a:p>
          <a:p>
            <a:r>
              <a:rPr lang="en-US" dirty="0" err="1" smtClean="0"/>
              <a:t>Stepgreen</a:t>
            </a:r>
            <a:r>
              <a:rPr lang="en-US" dirty="0" smtClean="0"/>
              <a:t> Visualization</a:t>
            </a:r>
          </a:p>
          <a:p>
            <a:r>
              <a:rPr lang="en-US" dirty="0" smtClean="0"/>
              <a:t>Mobile data [Byte 4]</a:t>
            </a:r>
          </a:p>
          <a:p>
            <a:r>
              <a:rPr lang="en-US" dirty="0" smtClean="0"/>
              <a:t>Big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1358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Bad Data Handbook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Chose a key-value store + map reduce</a:t>
            </a:r>
          </a:p>
          <a:p>
            <a:r>
              <a:rPr lang="en-US" dirty="0" smtClean="0"/>
              <a:t>Poor debugging experience</a:t>
            </a:r>
          </a:p>
          <a:p>
            <a:r>
              <a:rPr lang="en-US" dirty="0" smtClean="0"/>
              <a:t>Fast write / slow read was a bad match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7648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Example case studies we talked about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data (different types of users) </a:t>
            </a:r>
          </a:p>
          <a:p>
            <a:r>
              <a:rPr lang="en-US" dirty="0" smtClean="0"/>
              <a:t>Location data [Gates building; Randy Sargent lecture; Byte 4]</a:t>
            </a:r>
          </a:p>
          <a:p>
            <a:r>
              <a:rPr lang="en-US" dirty="0" err="1" smtClean="0"/>
              <a:t>Stepgreen</a:t>
            </a:r>
            <a:r>
              <a:rPr lang="en-US" dirty="0" smtClean="0"/>
              <a:t> Visualization</a:t>
            </a:r>
          </a:p>
          <a:p>
            <a:r>
              <a:rPr lang="en-US" dirty="0" smtClean="0"/>
              <a:t>Mobile data [Byte 4]</a:t>
            </a:r>
          </a:p>
          <a:p>
            <a:r>
              <a:rPr lang="en-US" dirty="0" smtClean="0"/>
              <a:t>Big Text</a:t>
            </a:r>
          </a:p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9565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Network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Networks show up </a:t>
            </a:r>
            <a:r>
              <a:rPr lang="en-US" dirty="0" smtClean="0"/>
              <a:t>all 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smtClean="0"/>
              <a:t>time in </a:t>
            </a:r>
            <a:r>
              <a:rPr lang="en-US" dirty="0" smtClean="0"/>
              <a:t>data</a:t>
            </a:r>
          </a:p>
          <a:p>
            <a:pPr marL="0" indent="0">
              <a:buNone/>
            </a:pPr>
            <a:r>
              <a:rPr lang="en-US" dirty="0" smtClean="0"/>
              <a:t>Structure of network</a:t>
            </a:r>
            <a:br>
              <a:rPr lang="en-US" dirty="0" smtClean="0"/>
            </a:br>
            <a:r>
              <a:rPr lang="en-US" dirty="0" smtClean="0"/>
              <a:t>matters</a:t>
            </a:r>
          </a:p>
          <a:p>
            <a:pPr marL="0" indent="0">
              <a:buNone/>
            </a:pPr>
            <a:r>
              <a:rPr lang="en-US" dirty="0" smtClean="0"/>
              <a:t>Behavior &amp; Influence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Key metrics explore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structure</a:t>
            </a:r>
            <a:r>
              <a:rPr lang="en-US" i="1" dirty="0" smtClean="0"/>
              <a:t>, influence, 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/>
              <a:t>and </a:t>
            </a:r>
            <a:r>
              <a:rPr lang="en-US" i="1" dirty="0" smtClean="0"/>
              <a:t>network </a:t>
            </a:r>
            <a:r>
              <a:rPr lang="en-US" i="1" dirty="0" smtClean="0"/>
              <a:t>evolution</a:t>
            </a:r>
            <a:br>
              <a:rPr lang="en-US" i="1" dirty="0" smtClean="0"/>
            </a:br>
            <a:r>
              <a:rPr lang="en-US" dirty="0" smtClean="0"/>
              <a:t>(</a:t>
            </a:r>
            <a:r>
              <a:rPr lang="en-US" dirty="0" smtClean="0"/>
              <a:t>over time</a:t>
            </a:r>
            <a:r>
              <a:rPr lang="en-US" dirty="0" smtClean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85</a:t>
            </a:fld>
            <a:endParaRPr lang="en-US" dirty="0"/>
          </a:p>
        </p:txBody>
      </p:sp>
      <p:pic>
        <p:nvPicPr>
          <p:cNvPr id="7" name="Content Placeholder 6" descr="Screen Shot 2015-03-24 at 1.51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" r="4868"/>
          <a:stretch>
            <a:fillRect/>
          </a:stretch>
        </p:blipFill>
        <p:spPr>
          <a:xfrm>
            <a:off x="4829204" y="1537045"/>
            <a:ext cx="3775976" cy="437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8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Collaboration </a:t>
            </a:r>
            <a:r>
              <a:rPr lang="en-US" i="1" dirty="0"/>
              <a:t>graphs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i="1" dirty="0" smtClean="0"/>
              <a:t>Who</a:t>
            </a:r>
            <a:r>
              <a:rPr lang="en-US" i="1" dirty="0"/>
              <a:t>-talks-to-Whom g</a:t>
            </a:r>
            <a:r>
              <a:rPr lang="en-US" i="1" dirty="0" smtClean="0"/>
              <a:t>raphs </a:t>
            </a:r>
          </a:p>
          <a:p>
            <a:r>
              <a:rPr lang="en-US" i="1" dirty="0" smtClean="0"/>
              <a:t>Information Linkage graphs</a:t>
            </a:r>
          </a:p>
          <a:p>
            <a:r>
              <a:rPr lang="en-US" i="1" dirty="0" smtClean="0"/>
              <a:t>Physical networks</a:t>
            </a:r>
          </a:p>
          <a:p>
            <a:r>
              <a:rPr lang="en-US" i="1" dirty="0" smtClean="0"/>
              <a:t>Natural World networks </a:t>
            </a:r>
            <a:r>
              <a:rPr lang="en-US" dirty="0" smtClean="0"/>
              <a:t>include food webs (who eats whom) or the brain’s neural connections</a:t>
            </a:r>
            <a:endParaRPr lang="en-US" i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56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Example case studies we talked about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data (different types of users) </a:t>
            </a:r>
          </a:p>
          <a:p>
            <a:r>
              <a:rPr lang="en-US" dirty="0" smtClean="0"/>
              <a:t>Location data [Gates building; Randy Sargent lecture; Byte 4]</a:t>
            </a:r>
          </a:p>
          <a:p>
            <a:r>
              <a:rPr lang="en-US" dirty="0" err="1" smtClean="0"/>
              <a:t>Stepgreen</a:t>
            </a:r>
            <a:r>
              <a:rPr lang="en-US" dirty="0" smtClean="0"/>
              <a:t> Visualization</a:t>
            </a:r>
          </a:p>
          <a:p>
            <a:r>
              <a:rPr lang="en-US" dirty="0" smtClean="0"/>
              <a:t>Mobile data [Byte 4]</a:t>
            </a:r>
          </a:p>
          <a:p>
            <a:r>
              <a:rPr lang="en-US" dirty="0" smtClean="0"/>
              <a:t>Big Text</a:t>
            </a:r>
          </a:p>
          <a:p>
            <a:r>
              <a:rPr lang="en-US" dirty="0" smtClean="0"/>
              <a:t>Networks</a:t>
            </a:r>
          </a:p>
          <a:p>
            <a:r>
              <a:rPr lang="en-US" dirty="0" smtClean="0"/>
              <a:t>Tiramisu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4032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Tiramisu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401473"/>
            <a:ext cx="7048804" cy="4379976"/>
          </a:xfrm>
        </p:spPr>
        <p:txBody>
          <a:bodyPr/>
          <a:lstStyle/>
          <a:p>
            <a:r>
              <a:rPr lang="en-US" dirty="0" err="1" smtClean="0"/>
              <a:t>Crowdsource</a:t>
            </a:r>
            <a:r>
              <a:rPr lang="en-US" dirty="0" smtClean="0"/>
              <a:t> </a:t>
            </a:r>
            <a:r>
              <a:rPr lang="en-US" dirty="0" err="1" smtClean="0"/>
              <a:t>realtime</a:t>
            </a:r>
            <a:r>
              <a:rPr lang="en-US" dirty="0" smtClean="0"/>
              <a:t> trip data</a:t>
            </a:r>
          </a:p>
          <a:p>
            <a:pPr lvl="1"/>
            <a:r>
              <a:rPr lang="en-US" dirty="0" smtClean="0"/>
              <a:t>Crowdedness</a:t>
            </a:r>
          </a:p>
          <a:p>
            <a:pPr lvl="1"/>
            <a:r>
              <a:rPr lang="en-US" dirty="0" smtClean="0"/>
              <a:t>Cleanliness/driver/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Wanted to communicate with providers [union issues]</a:t>
            </a:r>
          </a:p>
          <a:p>
            <a:r>
              <a:rPr lang="en-US" dirty="0"/>
              <a:t>Really highlights how </a:t>
            </a:r>
            <a:r>
              <a:rPr lang="en-US" i="1" dirty="0"/>
              <a:t>deployed </a:t>
            </a:r>
            <a:r>
              <a:rPr lang="en-US" dirty="0"/>
              <a:t>data science is heavily influenced by people issues!</a:t>
            </a:r>
          </a:p>
          <a:p>
            <a:pPr lvl="1"/>
            <a:r>
              <a:rPr lang="en-US" dirty="0" smtClean="0"/>
              <a:t>‘forced’ contribution -&gt; Unexpected negative impact on retention</a:t>
            </a:r>
          </a:p>
          <a:p>
            <a:pPr lvl="1"/>
            <a:r>
              <a:rPr lang="en-US" dirty="0" smtClean="0"/>
              <a:t>Battery: Working on technical advances </a:t>
            </a:r>
          </a:p>
          <a:p>
            <a:pPr lvl="1"/>
            <a:r>
              <a:rPr lang="en-US" dirty="0" smtClean="0"/>
              <a:t>Impact on people w/ disabilities??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658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criteria for your peer 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Good </a:t>
            </a:r>
            <a:r>
              <a:rPr lang="en-US" dirty="0"/>
              <a:t>written feedback on ALL </a:t>
            </a:r>
            <a:r>
              <a:rPr lang="en-US" dirty="0" smtClean="0"/>
              <a:t>questions (meaningful comments/suggestions)</a:t>
            </a:r>
          </a:p>
          <a:p>
            <a:pPr marL="0" indent="0">
              <a:buNone/>
            </a:pPr>
            <a:r>
              <a:rPr lang="en-US" dirty="0" smtClean="0"/>
              <a:t>Clearly explain reasons for sub-scores below 3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701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arnegie">
      <a:dk1>
        <a:srgbClr val="000000"/>
      </a:dk1>
      <a:lt1>
        <a:sysClr val="window" lastClr="FFFFFF"/>
      </a:lt1>
      <a:dk2>
        <a:srgbClr val="363636"/>
      </a:dk2>
      <a:lt2>
        <a:srgbClr val="F4F4F4"/>
      </a:lt2>
      <a:accent1>
        <a:srgbClr val="850205"/>
      </a:accent1>
      <a:accent2>
        <a:srgbClr val="618091"/>
      </a:accent2>
      <a:accent3>
        <a:srgbClr val="535353"/>
      </a:accent3>
      <a:accent4>
        <a:srgbClr val="B5B5B5"/>
      </a:accent4>
      <a:accent5>
        <a:srgbClr val="CACACA"/>
      </a:accent5>
      <a:accent6>
        <a:srgbClr val="F4F4F4"/>
      </a:accent6>
      <a:hlink>
        <a:srgbClr val="363636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7630</TotalTime>
  <Words>4895</Words>
  <Application>Microsoft Macintosh PowerPoint</Application>
  <PresentationFormat>On-screen Show (4:3)</PresentationFormat>
  <Paragraphs>947</Paragraphs>
  <Slides>88</Slides>
  <Notes>33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88</vt:i4>
      </vt:variant>
    </vt:vector>
  </HeadingPairs>
  <TitlesOfParts>
    <vt:vector size="92" baseType="lpstr">
      <vt:lpstr>Office Theme</vt:lpstr>
      <vt:lpstr>MS Org Chart</vt:lpstr>
      <vt:lpstr>Equation</vt:lpstr>
      <vt:lpstr>Microsoft Equation</vt:lpstr>
      <vt:lpstr>PowerPoint Presentation</vt:lpstr>
      <vt:lpstr>Final Project</vt:lpstr>
      <vt:lpstr>Final Exam</vt:lpstr>
      <vt:lpstr>What makes a good question?</vt:lpstr>
      <vt:lpstr>Bloom’s Taxonomy</vt:lpstr>
      <vt:lpstr>Question Types</vt:lpstr>
      <vt:lpstr>Final Exam Grading</vt:lpstr>
      <vt:lpstr>Grading Criteria</vt:lpstr>
      <vt:lpstr>Grading criteria for your peer grading</vt:lpstr>
      <vt:lpstr>What I consider to be key material from the class</vt:lpstr>
      <vt:lpstr>The Data Pipeline</vt:lpstr>
      <vt:lpstr>What Type of Data Exist?</vt:lpstr>
      <vt:lpstr>What Role?</vt:lpstr>
      <vt:lpstr>Two ways to store data</vt:lpstr>
      <vt:lpstr>Data Storage</vt:lpstr>
      <vt:lpstr>What is a Data Model?</vt:lpstr>
      <vt:lpstr>Dealing with very large data</vt:lpstr>
      <vt:lpstr>Data Acquisition</vt:lpstr>
      <vt:lpstr>Acquiring Data</vt:lpstr>
      <vt:lpstr>Dealing with streaming data</vt:lpstr>
      <vt:lpstr>Exploring your data</vt:lpstr>
      <vt:lpstr>Exploring your data</vt:lpstr>
      <vt:lpstr>Exploring your data</vt:lpstr>
      <vt:lpstr>Four C’s of Data Quality</vt:lpstr>
      <vt:lpstr>A process for data cleaning [Coherence &amp; Correctness]</vt:lpstr>
      <vt:lpstr>Some specific techniques to  keep in mind</vt:lpstr>
      <vt:lpstr>Visualizing your data: Guidelines</vt:lpstr>
      <vt:lpstr>Making Things Distinct</vt:lpstr>
      <vt:lpstr>A summary of design elements</vt:lpstr>
      <vt:lpstr>Visualizing Big Data</vt:lpstr>
      <vt:lpstr>Visualizing Big Data</vt:lpstr>
      <vt:lpstr>Visualizing Big Data</vt:lpstr>
      <vt:lpstr>Visualizing Big Data</vt:lpstr>
      <vt:lpstr>Visualizing Big Data</vt:lpstr>
      <vt:lpstr>Visualizing Big Data</vt:lpstr>
      <vt:lpstr>Start with process data and analysis, only then explore frequency data and analysis</vt:lpstr>
      <vt:lpstr>Know the assumptions</vt:lpstr>
      <vt:lpstr>Summary</vt:lpstr>
      <vt:lpstr>Common Statistical Tests</vt:lpstr>
      <vt:lpstr>Binary or categorical outcomes (proportions)</vt:lpstr>
      <vt:lpstr>Key points for t-test</vt:lpstr>
      <vt:lpstr>Careful with p values</vt:lpstr>
      <vt:lpstr>Careful about Correlation</vt:lpstr>
      <vt:lpstr>Important to note</vt:lpstr>
      <vt:lpstr>Actual implications of the p-value</vt:lpstr>
      <vt:lpstr>Concepts from Correlation &amp; Regression</vt:lpstr>
      <vt:lpstr>Review, continued</vt:lpstr>
      <vt:lpstr>What is machine learning?</vt:lpstr>
      <vt:lpstr>Learned Classifiers</vt:lpstr>
      <vt:lpstr>Learned Classifiers</vt:lpstr>
      <vt:lpstr>Metrics for assessing results</vt:lpstr>
      <vt:lpstr>Best Practices</vt:lpstr>
      <vt:lpstr>Examples</vt:lpstr>
      <vt:lpstr>Comparing them</vt:lpstr>
      <vt:lpstr>Closed [NB] vs Open World [Decision]</vt:lpstr>
      <vt:lpstr>Least Squares Regression</vt:lpstr>
      <vt:lpstr>Goal of Logistic Regression</vt:lpstr>
      <vt:lpstr>Regression:  Implementing Gradient Descent</vt:lpstr>
      <vt:lpstr>How do we handle big data</vt:lpstr>
      <vt:lpstr>Importance of Intelligibility</vt:lpstr>
      <vt:lpstr>Example case studies we talked about</vt:lpstr>
      <vt:lpstr>PowerPoint Presentation</vt:lpstr>
      <vt:lpstr>What we learned</vt:lpstr>
      <vt:lpstr>What we learned</vt:lpstr>
      <vt:lpstr>Example case studies we talked about</vt:lpstr>
      <vt:lpstr>Location Data Sets</vt:lpstr>
      <vt:lpstr>Location Data Sets</vt:lpstr>
      <vt:lpstr>UCSD Data Set Skew</vt:lpstr>
      <vt:lpstr>Also Daniel Neill’s lecture</vt:lpstr>
      <vt:lpstr>What we learned</vt:lpstr>
      <vt:lpstr>Example case studies we talked about</vt:lpstr>
      <vt:lpstr>PowerPoint Presentation</vt:lpstr>
      <vt:lpstr>PowerPoint Presentation</vt:lpstr>
      <vt:lpstr>PowerPoint Presentation</vt:lpstr>
      <vt:lpstr>What we learned from Stepgreen</vt:lpstr>
      <vt:lpstr>Example case studies we talked about</vt:lpstr>
      <vt:lpstr>Mobile: Big Data of 1</vt:lpstr>
      <vt:lpstr>Three false assumptions of mobile</vt:lpstr>
      <vt:lpstr>Aware Framework   Dey &amp; Ferreira &amp; Kostakos (Oulu)</vt:lpstr>
      <vt:lpstr>Dr. Doryab gave many examples</vt:lpstr>
      <vt:lpstr>What we learned</vt:lpstr>
      <vt:lpstr>Example case studies we talked about</vt:lpstr>
      <vt:lpstr>Bad Data Handbook</vt:lpstr>
      <vt:lpstr>Example case studies we talked about</vt:lpstr>
      <vt:lpstr>Dealing with Network Data</vt:lpstr>
      <vt:lpstr>Types of networks</vt:lpstr>
      <vt:lpstr>Example case studies we talked about</vt:lpstr>
      <vt:lpstr>Tiramisu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yohoo</dc:creator>
  <cp:lastModifiedBy>Jen Mankoff</cp:lastModifiedBy>
  <cp:revision>357</cp:revision>
  <cp:lastPrinted>2014-12-21T16:38:34Z</cp:lastPrinted>
  <dcterms:created xsi:type="dcterms:W3CDTF">2013-10-07T16:54:34Z</dcterms:created>
  <dcterms:modified xsi:type="dcterms:W3CDTF">2015-04-22T17:24:41Z</dcterms:modified>
</cp:coreProperties>
</file>